
<file path=[Content_Types].xml><?xml version="1.0" encoding="utf-8"?>
<Types xmlns="http://schemas.openxmlformats.org/package/2006/content-types">
  <Default Extension="jpg" ContentType="image/jpeg"/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notesSlides/notesSlide4.xml" ContentType="application/vnd.openxmlformats-officedocument.presentationml.notesSlide+xm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tableStyles.xml" ContentType="application/vnd.openxmlformats-officedocument.presentationml.tableStyles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docProps/app.xml" ContentType="application/vnd.openxmlformats-officedocument.extended-properties+xml"/>
  <Override PartName="/ppt/notesSlides/notesSlide10.xml" ContentType="application/vnd.openxmlformats-officedocument.presentationml.notesSlide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officeDocument/2006/relationships/extended-properties" Target="docProps/app.xml" /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/Relationships>
</file>

<file path=ppt/presentation.xml><?xml version="1.0" encoding="utf-8"?>
<p:presentation xmlns:p15="http://schemas.microsoft.com/office/powerpoint/2012/main" xmlns:r="http://schemas.openxmlformats.org/officeDocument/2006/relationships" xmlns:a="http://schemas.openxmlformats.org/drawingml/2006/main" xmlns:p="http://schemas.openxmlformats.org/presentationml/2006/main" xmlns:mc="http://schemas.openxmlformats.org/markup-compatibility/2006" firstSlideNum="1" mc:Ignorable="p15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12192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3317" userDrawn="1">
          <p15:clr>
            <a:srgbClr val="A4A3A4"/>
          </p15:clr>
        </p15:guide>
        <p15:guide id="2" pos="22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p="http://schemas.openxmlformats.org/presentationml/2006/main">
  <p:clrMru>
    <a:srgbClr val="FFFFFF"/>
    <a:srgbClr val="04225E"/>
    <a:srgbClr val="022362"/>
    <a:srgbClr val="1D6FAF"/>
    <a:srgbClr val="3977A7"/>
    <a:srgbClr val="E76D5F"/>
    <a:srgbClr val="FF8383"/>
    <a:srgbClr val="FFABAB"/>
    <a:srgbClr val="FF5757"/>
    <a:srgbClr val="FF1313"/>
  </p:clrMru>
  <p:extLst>
    <p:ext uri="{E76CE94A-603C-4142-B9EB-6D1370010A27}"/>
    <p:ext uri="{D31A062A-798A-4329-ABDD-BBA856620510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lastView="sldThumbnailView">
  <p:normalViewPr>
    <p:restoredLeft sz="15673"/>
    <p:restoredTop sz="94643"/>
  </p:normalViewPr>
  <p:slideViewPr>
    <p:cSldViewPr showGuides="1">
      <p:cViewPr varScale="1">
        <p:scale>
          <a:sx n="120" d="100"/>
          <a:sy n="120" d="100"/>
        </p:scale>
        <p:origin x="792" y="176"/>
      </p:cViewPr>
      <p:guideLst>
        <p:guide orient="horz" pos="3317"/>
        <p:guide pos="22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Relationship Id="rId13" Type="http://schemas.openxmlformats.org/officeDocument/2006/relationships/slide" Target="slides/slide12.xml" /><Relationship Id="rId8" Type="http://schemas.openxmlformats.org/officeDocument/2006/relationships/slide" Target="slides/slide7.xml" /><Relationship Id="rId1" Type="http://schemas.openxmlformats.org/officeDocument/2006/relationships/slideMaster" Target="slideMasters/slideMaster1.xml" /><Relationship Id="rId15" Type="http://schemas.openxmlformats.org/officeDocument/2006/relationships/presProps" Target="presProps.xml" /><Relationship Id="rId11" Type="http://schemas.openxmlformats.org/officeDocument/2006/relationships/slide" Target="slides/slide10.xml" /><Relationship Id="rId3" Type="http://schemas.openxmlformats.org/officeDocument/2006/relationships/slide" Target="slides/slide2.xml" /><Relationship Id="rId6" Type="http://schemas.openxmlformats.org/officeDocument/2006/relationships/slide" Target="slides/slide5.xml" /><Relationship Id="rId10" Type="http://schemas.openxmlformats.org/officeDocument/2006/relationships/slide" Target="slides/slide9.xml" /><Relationship Id="rId17" Type="http://schemas.openxmlformats.org/officeDocument/2006/relationships/viewProps" Target="viewProps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7" Type="http://schemas.openxmlformats.org/officeDocument/2006/relationships/slide" Target="slides/slide6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9.xml" /></Relationships>
</file>

<file path=ppt/notesSlides/_rels/notesSlide2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10.xml" /></Relationships>
</file>

<file path=ppt/notesSlides/_rels/notesSlide3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11.xml" /></Relationships>
</file>

<file path=ppt/notesSlides/_rels/notesSlide4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12.xml" /></Relationships>
</file>

<file path=ppt/notesSlides/_rels/notesSlide5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2.xml" /></Relationships>
</file>

<file path=ppt/notesSlides/_rels/notesSlide6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3.xml" /></Relationships>
</file>

<file path=ppt/notesSlides/_rels/notesSlide7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4.xml" /></Relationships>
</file>

<file path=ppt/notesSlides/_rels/notesSlide8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5.xml" /></Relationships>
</file>

<file path=ppt/notesSlides/_rels/notesSlide9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6.xml" /></Relationships>
</file>

<file path=ppt/notesSlides/_rels/notesSlide10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7.xml" /></Relationships>
</file>

<file path=ppt/notesSlides/_rels/notesSlide11.xml.rels><?xml version="1.0" encoding="UTF-8" standalone="yes"?><Relationships xmlns="http://schemas.openxmlformats.org/package/2006/relationships"><Relationship Id="rId2" Type="http://schemas.openxmlformats.org/officeDocument/2006/relationships/notesMaster" Target="../notesMasters/notesMaster1.xml" /><Relationship Id="rId1" Type="http://schemas.openxmlformats.org/officeDocument/2006/relationships/slide" Target="../slides/slide8.xml" 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p/>
        </p:txBody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p/>
        </p:txBody>
      </p:sp>
      <p:sp>
        <p:nvSpPr>
          <p:cNvPr id="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FD17D-9594-584E-BB96-A01733F20E3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>
  <p:cSld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>
  <p:cSld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p/>
        </p:txBody>
      </p:sp>
      <p:sp>
        <p:nvSpPr>
          <p:cNvPr id="17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p/>
        </p:txBody>
      </p:sp>
      <p:sp>
        <p:nvSpPr>
          <p:cNvPr id="2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sz="1600" b="1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p/>
        </p:txBody>
      </p:sp>
      <p:sp>
        <p:nvSpPr>
          <p:cNvPr id="2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2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2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FD17D-9594-584E-BB96-A01733F20E3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p/>
        </p:txBody>
      </p:sp>
      <p:sp>
        <p:nvSpPr>
          <p:cNvPr id="3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EFD17D-9594-584E-BB96-A01733F20E3A}" type="slidenum">
              <a:rPr kumimoji="1" lang="zh-CN" altLang="en-US" smtClean="0"/>
              <a:t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p/>
        </p:txBody>
      </p:sp>
      <p:sp>
        <p:nvSpPr>
          <p:cNvPr id="37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5" dirty="0"/>
              <a:t>-</a:t>
            </a:r>
            <a:fld id="{81D60167-4931-47E6-BA6A-407CBD079E47}" type="slidenum">
              <a:rPr dirty="0"/>
              <a:t/>
            </a:fld>
            <a:r>
              <a:rPr dirty="0"/>
              <a:t>-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type="obj">
  <p:cSld name="Title and Content"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10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1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12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5" dirty="0"/>
              <a:t>-</a:t>
            </a:r>
            <a:fld id="{81D60167-4931-47E6-BA6A-407CBD079E47}" type="slidenum">
              <a:rPr dirty="0"/>
              <a:t/>
            </a:fld>
            <a:r>
              <a:rPr dirty="0"/>
              <a:t>-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type="obj">
  <p:cSld name="Two Content"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15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16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17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8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19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5" dirty="0"/>
              <a:t>-</a:t>
            </a:r>
            <a:fld id="{81D60167-4931-47E6-BA6A-407CBD079E47}" type="slidenum">
              <a:rPr dirty="0"/>
              <a:t/>
            </a:fld>
            <a:r>
              <a:rPr dirty="0"/>
              <a:t>-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type="obj">
  <p:cSld name="Title Only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22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3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24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5" dirty="0"/>
              <a:t>-</a:t>
            </a:r>
            <a:fld id="{81D60167-4931-47E6-BA6A-407CBD079E47}" type="slidenum">
              <a:rPr dirty="0"/>
              <a:t/>
            </a:fld>
            <a:r>
              <a:rPr dirty="0"/>
              <a:t>-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type="obj">
  <p:cSld name="Blank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7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28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5" dirty="0"/>
              <a:t>-</a:t>
            </a:r>
            <a:fld id="{81D60167-4931-47E6-BA6A-407CBD079E47}" type="slidenum">
              <a:rPr dirty="0"/>
              <a:t/>
            </a:fld>
            <a:r>
              <a:rPr dirty="0"/>
              <a:t>-</a:t>
            </a:r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type="title">
  <p:cSld name="标题幻灯片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1"/>
          <p:cNvSpPr>
            <a:spLocks noGrp="1"/>
          </p:cNvSpPr>
          <p:nvPr>
            <p:ph type="ctrTitle" hasCustomPrompt="1"/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32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3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4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8" Type="http://schemas.openxmlformats.org/officeDocument/2006/relationships/image" Target="media/image1.png" /><Relationship Id="rId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4" Type="http://schemas.openxmlformats.org/officeDocument/2006/relationships/slideLayout" Target="../slideLayouts/slideLayout4.xml" /><Relationship Id="rId3" Type="http://schemas.openxmlformats.org/officeDocument/2006/relationships/slideLayout" Target="../slideLayouts/slideLayout3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/Relationships>
</file>

<file path=ppt/slideMasters/slideMaster1.xml><?xml version="1.0" encoding="utf-8"?>
<p:sldMaster xmlns:r="http://schemas.openxmlformats.org/officeDocument/2006/relationships" xmlns:a="http://schemas.openxmlformats.org/drawingml/2006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k object 16"/>
          <p:cNvSpPr/>
          <p:nvPr/>
        </p:nvSpPr>
        <p:spPr>
          <a:xfrm>
            <a:off x="112286" y="109737"/>
            <a:ext cx="1221213" cy="4227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Holder 2"/>
          <p:cNvSpPr>
            <a:spLocks noGrp="1"/>
          </p:cNvSpPr>
          <p:nvPr>
            <p:ph type="title"/>
          </p:nvPr>
        </p:nvSpPr>
        <p:spPr>
          <a:xfrm>
            <a:off x="86358" y="91947"/>
            <a:ext cx="12019282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3"/>
          <p:cNvSpPr>
            <a:spLocks noGrp="1"/>
          </p:cNvSpPr>
          <p:nvPr>
            <p:ph type="body" idx="1"/>
          </p:nvPr>
        </p:nvSpPr>
        <p:spPr>
          <a:xfrm>
            <a:off x="368278" y="2622800"/>
            <a:ext cx="11567795" cy="2073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7"/>
          </p:nvPr>
        </p:nvSpPr>
        <p:spPr>
          <a:xfrm>
            <a:off x="11802802" y="6360956"/>
            <a:ext cx="247015" cy="226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pc="5" dirty="0"/>
              <a:t>-</a:t>
            </a:r>
            <a:fld id="{81D60167-4931-47E6-BA6A-407CBD079E47}" type="slidenum">
              <a:rPr dirty="0"/>
              <a:t/>
            </a:fld>
            <a:r>
              <a:rPr dirty="0"/>
              <a:t>-</a:t>
            </a:r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3" Type="http://schemas.openxmlformats.org/officeDocument/2006/relationships/image" Target="media/image1.png" /><Relationship Id="rId1" Type="http://schemas.openxmlformats.org/officeDocument/2006/relationships/slideLayout" Target="../slideLayouts/slideLayout2.xml" /><Relationship Id="rId2" Type="http://schemas.openxmlformats.org/officeDocument/2006/relationships/image" Target="media/image2.png" /></Relationships>
</file>

<file path=ppt/slides/_rels/slide2.xml.rels><?xml version="1.0" encoding="UTF-8" standalone="yes"?><Relationships xmlns="http://schemas.openxmlformats.org/package/2006/relationships"><Relationship Id="rId9" Type="http://schemas.openxmlformats.org/officeDocument/2006/relationships/image" Target="media/image1.png" /><Relationship Id="rId8" Type="http://schemas.openxmlformats.org/officeDocument/2006/relationships/image" Target="media/image15.png" /><Relationship Id="rId7" Type="http://schemas.openxmlformats.org/officeDocument/2006/relationships/image" Target="media/image14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3" Type="http://schemas.openxmlformats.org/officeDocument/2006/relationships/image" Target="media/image2.png" /><Relationship Id="rId5" Type="http://schemas.openxmlformats.org/officeDocument/2006/relationships/image" Target="media/image12.png" /><Relationship Id="rId4" Type="http://schemas.openxmlformats.org/officeDocument/2006/relationships/image" Target="media/image11.png" /><Relationship Id="rId6" Type="http://schemas.openxmlformats.org/officeDocument/2006/relationships/image" Target="media/image13.png" /></Relationships>
</file>

<file path=ppt/slides/_rels/slide3.xml.rels><?xml version="1.0" encoding="UTF-8" standalone="yes"?><Relationships xmlns="http://schemas.openxmlformats.org/package/2006/relationships"><Relationship Id="rId5" Type="http://schemas.openxmlformats.org/officeDocument/2006/relationships/image" Target="media/image1.png" /><Relationship Id="rId4" Type="http://schemas.openxmlformats.org/officeDocument/2006/relationships/image" Target="media/image16.png" /><Relationship Id="rId3" Type="http://schemas.openxmlformats.org/officeDocument/2006/relationships/image" Target="media/image2.png" /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4.xml.rels><?xml version="1.0" encoding="UTF-8" standalone="yes"?><Relationships xmlns="http://schemas.openxmlformats.org/package/2006/relationships"><Relationship Id="rId9" Type="http://schemas.openxmlformats.org/officeDocument/2006/relationships/image" Target="media/image1.png" /><Relationship Id="rId8" Type="http://schemas.openxmlformats.org/officeDocument/2006/relationships/image" Target="media/image21.png" /><Relationship Id="rId7" Type="http://schemas.openxmlformats.org/officeDocument/2006/relationships/image" Target="media/image20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Relationship Id="rId4" Type="http://schemas.openxmlformats.org/officeDocument/2006/relationships/image" Target="media/image17.jpg" /><Relationship Id="rId3" Type="http://schemas.openxmlformats.org/officeDocument/2006/relationships/image" Target="media/image2.png" /><Relationship Id="rId5" Type="http://schemas.openxmlformats.org/officeDocument/2006/relationships/image" Target="media/image18.jpg" /><Relationship Id="rId6" Type="http://schemas.openxmlformats.org/officeDocument/2006/relationships/image" Target="media/image19.jpg" /></Relationships>
</file>

<file path=ppt/slides/_rels/slide5.xml.rels><?xml version="1.0" encoding="UTF-8" standalone="yes"?><Relationships xmlns="http://schemas.openxmlformats.org/package/2006/relationships"><Relationship Id="rId7" Type="http://schemas.openxmlformats.org/officeDocument/2006/relationships/image" Target="media/image25.svg" /><Relationship Id="rId6" Type="http://schemas.openxmlformats.org/officeDocument/2006/relationships/image" Target="media/image24.png" /><Relationship Id="rId4" Type="http://schemas.openxmlformats.org/officeDocument/2006/relationships/image" Target="media/image22.png" /><Relationship Id="rId3" Type="http://schemas.openxmlformats.org/officeDocument/2006/relationships/image" Target="media/image2.png" /><Relationship Id="rId26" Type="http://schemas.openxmlformats.org/officeDocument/2006/relationships/image" Target="media/image1.png" /><Relationship Id="rId25" Type="http://schemas.openxmlformats.org/officeDocument/2006/relationships/image" Target="media/image43.png" /><Relationship Id="rId24" Type="http://schemas.openxmlformats.org/officeDocument/2006/relationships/image" Target="media/image42.jpg" /><Relationship Id="rId14" Type="http://schemas.openxmlformats.org/officeDocument/2006/relationships/image" Target="media/image32.jpg" /><Relationship Id="rId9" Type="http://schemas.openxmlformats.org/officeDocument/2006/relationships/image" Target="media/image27.svg" /><Relationship Id="rId13" Type="http://schemas.openxmlformats.org/officeDocument/2006/relationships/image" Target="media/image31.jpg" /><Relationship Id="rId11" Type="http://schemas.openxmlformats.org/officeDocument/2006/relationships/image" Target="media/image29.jpg" /><Relationship Id="rId15" Type="http://schemas.openxmlformats.org/officeDocument/2006/relationships/image" Target="media/image33.jpg" /><Relationship Id="rId1" Type="http://schemas.openxmlformats.org/officeDocument/2006/relationships/slideLayout" Target="../slideLayouts/slideLayout2.xml" /><Relationship Id="rId18" Type="http://schemas.openxmlformats.org/officeDocument/2006/relationships/image" Target="media/image36.jpg" /><Relationship Id="rId16" Type="http://schemas.openxmlformats.org/officeDocument/2006/relationships/image" Target="media/image34.jpg" /><Relationship Id="rId8" Type="http://schemas.openxmlformats.org/officeDocument/2006/relationships/image" Target="media/image26.png" /><Relationship Id="rId17" Type="http://schemas.openxmlformats.org/officeDocument/2006/relationships/image" Target="media/image35.jpg" /><Relationship Id="rId19" Type="http://schemas.openxmlformats.org/officeDocument/2006/relationships/image" Target="media/image37.jpg" /><Relationship Id="rId12" Type="http://schemas.openxmlformats.org/officeDocument/2006/relationships/image" Target="media/image30.jpg" /><Relationship Id="rId21" Type="http://schemas.openxmlformats.org/officeDocument/2006/relationships/image" Target="media/image39.jpg" /><Relationship Id="rId2" Type="http://schemas.openxmlformats.org/officeDocument/2006/relationships/notesSlide" Target="../notesSlides/notesSlide8.xml" /><Relationship Id="rId20" Type="http://schemas.openxmlformats.org/officeDocument/2006/relationships/image" Target="media/image38.jpg" /><Relationship Id="rId22" Type="http://schemas.openxmlformats.org/officeDocument/2006/relationships/image" Target="media/image40.jpg" /><Relationship Id="rId5" Type="http://schemas.openxmlformats.org/officeDocument/2006/relationships/image" Target="media/image23.svg" /><Relationship Id="rId10" Type="http://schemas.openxmlformats.org/officeDocument/2006/relationships/image" Target="media/image28.jpg" /><Relationship Id="rId23" Type="http://schemas.openxmlformats.org/officeDocument/2006/relationships/image" Target="media/image41.jpg" /></Relationships>
</file>

<file path=ppt/slides/_rels/slide6.xml.rels><?xml version="1.0" encoding="UTF-8" standalone="yes"?><Relationships xmlns="http://schemas.openxmlformats.org/package/2006/relationships"><Relationship Id="rId9" Type="http://schemas.openxmlformats.org/officeDocument/2006/relationships/image" Target="media/image49.svg" /><Relationship Id="rId6" Type="http://schemas.openxmlformats.org/officeDocument/2006/relationships/image" Target="media/image46.png" /><Relationship Id="rId4" Type="http://schemas.openxmlformats.org/officeDocument/2006/relationships/image" Target="media/image44.png" /><Relationship Id="rId3" Type="http://schemas.openxmlformats.org/officeDocument/2006/relationships/image" Target="media/image2.png" /><Relationship Id="rId5" Type="http://schemas.openxmlformats.org/officeDocument/2006/relationships/image" Target="media/image45.svg" /><Relationship Id="rId2" Type="http://schemas.openxmlformats.org/officeDocument/2006/relationships/notesSlide" Target="../notesSlides/notesSlide9.xml" /><Relationship Id="rId10" Type="http://schemas.openxmlformats.org/officeDocument/2006/relationships/image" Target="media/image50.jpg" /><Relationship Id="rId7" Type="http://schemas.openxmlformats.org/officeDocument/2006/relationships/image" Target="media/image47.svg" /><Relationship Id="rId1" Type="http://schemas.openxmlformats.org/officeDocument/2006/relationships/slideLayout" Target="../slideLayouts/slideLayout2.xml" /><Relationship Id="rId11" Type="http://schemas.openxmlformats.org/officeDocument/2006/relationships/image" Target="media/image51.jpg" /><Relationship Id="rId12" Type="http://schemas.openxmlformats.org/officeDocument/2006/relationships/image" Target="media/image52.png" /><Relationship Id="rId13" Type="http://schemas.openxmlformats.org/officeDocument/2006/relationships/image" Target="media/image53.png" /><Relationship Id="rId8" Type="http://schemas.openxmlformats.org/officeDocument/2006/relationships/image" Target="media/image48.png" /><Relationship Id="rId14" Type="http://schemas.openxmlformats.org/officeDocument/2006/relationships/image" Target="media/image1.png" /></Relationships>
</file>

<file path=ppt/slides/_rels/slide7.xml.rels><?xml version="1.0" encoding="UTF-8" standalone="yes"?><Relationships xmlns="http://schemas.openxmlformats.org/package/2006/relationships"><Relationship Id="rId8" Type="http://schemas.openxmlformats.org/officeDocument/2006/relationships/image" Target="media/image1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Relationship Id="rId4" Type="http://schemas.openxmlformats.org/officeDocument/2006/relationships/image" Target="media/image54.png" /><Relationship Id="rId3" Type="http://schemas.openxmlformats.org/officeDocument/2006/relationships/image" Target="media/image2.png" /><Relationship Id="rId5" Type="http://schemas.openxmlformats.org/officeDocument/2006/relationships/image" Target="media/image55.jpg" /><Relationship Id="rId7" Type="http://schemas.openxmlformats.org/officeDocument/2006/relationships/image" Target="media/image57.png" /><Relationship Id="rId6" Type="http://schemas.openxmlformats.org/officeDocument/2006/relationships/image" Target="media/image56.png" /></Relationships>
</file>

<file path=ppt/slides/_rels/slide8.xml.rels><?xml version="1.0" encoding="UTF-8" standalone="yes"?><Relationships xmlns="http://schemas.openxmlformats.org/package/2006/relationships"><Relationship Id="rId8" Type="http://schemas.openxmlformats.org/officeDocument/2006/relationships/image" Target="media/image62.png" /><Relationship Id="rId9" Type="http://schemas.openxmlformats.org/officeDocument/2006/relationships/image" Target="media/image63.svg" /><Relationship Id="rId7" Type="http://schemas.openxmlformats.org/officeDocument/2006/relationships/image" Target="media/image61.svg" /><Relationship Id="rId6" Type="http://schemas.openxmlformats.org/officeDocument/2006/relationships/image" Target="media/image60.png" /><Relationship Id="rId4" Type="http://schemas.openxmlformats.org/officeDocument/2006/relationships/image" Target="media/image58.png" /><Relationship Id="rId3" Type="http://schemas.openxmlformats.org/officeDocument/2006/relationships/image" Target="media/image2.png" /><Relationship Id="rId2" Type="http://schemas.openxmlformats.org/officeDocument/2006/relationships/notesSlide" Target="../notesSlides/notesSlide11.xml" /><Relationship Id="rId10" Type="http://schemas.openxmlformats.org/officeDocument/2006/relationships/image" Target="media/image64.png" /><Relationship Id="rId11" Type="http://schemas.openxmlformats.org/officeDocument/2006/relationships/image" Target="media/image65.svg" /><Relationship Id="rId15" Type="http://schemas.openxmlformats.org/officeDocument/2006/relationships/image" Target="media/image1.png" /><Relationship Id="rId1" Type="http://schemas.openxmlformats.org/officeDocument/2006/relationships/slideLayout" Target="../slideLayouts/slideLayout2.xml" /><Relationship Id="rId13" Type="http://schemas.openxmlformats.org/officeDocument/2006/relationships/image" Target="media/image67.svg" /><Relationship Id="rId12" Type="http://schemas.openxmlformats.org/officeDocument/2006/relationships/image" Target="media/image66.png" /><Relationship Id="rId5" Type="http://schemas.openxmlformats.org/officeDocument/2006/relationships/image" Target="media/image59.svg" /><Relationship Id="rId14" Type="http://schemas.openxmlformats.org/officeDocument/2006/relationships/image" Target="media/image68.png" /></Relationships>
</file>

<file path=ppt/slides/_rels/slide9.xml.rels><?xml version="1.0" encoding="UTF-8" standalone="yes"?><Relationships xmlns="http://schemas.openxmlformats.org/package/2006/relationships"><Relationship Id="rId5" Type="http://schemas.openxmlformats.org/officeDocument/2006/relationships/image" Target="media/image1.png" /><Relationship Id="rId4" Type="http://schemas.openxmlformats.org/officeDocument/2006/relationships/image" Target="media/image3.png" /><Relationship Id="rId3" Type="http://schemas.openxmlformats.org/officeDocument/2006/relationships/image" Target="media/image2.png" /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10.xml.rels><?xml version="1.0" encoding="UTF-8" standalone="yes"?><Relationships xmlns="http://schemas.openxmlformats.org/package/2006/relationships"><Relationship Id="rId5" Type="http://schemas.openxmlformats.org/officeDocument/2006/relationships/image" Target="media/image1.png" /><Relationship Id="rId4" Type="http://schemas.openxmlformats.org/officeDocument/2006/relationships/image" Target="media/image4.png" /><Relationship Id="rId3" Type="http://schemas.openxmlformats.org/officeDocument/2006/relationships/image" Target="media/image2.png" /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11.xml.rels><?xml version="1.0" encoding="UTF-8" standalone="yes"?><Relationships xmlns="http://schemas.openxmlformats.org/package/2006/relationships"><Relationship Id="rId8" Type="http://schemas.openxmlformats.org/officeDocument/2006/relationships/image" Target="media/image9.png" /><Relationship Id="rId7" Type="http://schemas.openxmlformats.org/officeDocument/2006/relationships/image" Target="media/image8.png" /><Relationship Id="rId6" Type="http://schemas.openxmlformats.org/officeDocument/2006/relationships/image" Target="media/image7.png" /><Relationship Id="rId1" Type="http://schemas.openxmlformats.org/officeDocument/2006/relationships/slideLayout" Target="../slideLayouts/slideLayout2.xml" /><Relationship Id="rId3" Type="http://schemas.openxmlformats.org/officeDocument/2006/relationships/image" Target="media/image2.png" /><Relationship Id="rId9" Type="http://schemas.openxmlformats.org/officeDocument/2006/relationships/image" Target="media/image10.png" /><Relationship Id="rId2" Type="http://schemas.openxmlformats.org/officeDocument/2006/relationships/notesSlide" Target="../notesSlides/notesSlide3.xml" /><Relationship Id="rId4" Type="http://schemas.openxmlformats.org/officeDocument/2006/relationships/image" Target="media/image5.png" /><Relationship Id="rId10" Type="http://schemas.openxmlformats.org/officeDocument/2006/relationships/image" Target="media/image1.png" /><Relationship Id="rId5" Type="http://schemas.openxmlformats.org/officeDocument/2006/relationships/image" Target="media/image6.png" /></Relationships>
</file>

<file path=ppt/slides/_rels/slide12.xml.rels><?xml version="1.0" encoding="UTF-8" standalone="yes"?><Relationships xmlns="http://schemas.openxmlformats.org/package/2006/relationships"><Relationship Id="rId4" Type="http://schemas.openxmlformats.org/officeDocument/2006/relationships/image" Target="media/image1.png" /><Relationship Id="rId3" Type="http://schemas.openxmlformats.org/officeDocument/2006/relationships/image" Target="media/image2.png" /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slide1.xml><?xml version="1.0" encoding="utf-8"?>
<p:sld xmlns:r="http://schemas.openxmlformats.org/officeDocument/2006/relationships" xmlns:a="http://schemas.openxmlformats.org/drawingml/2006/main" xmlns:p="http://schemas.openxmlformats.org/presentationml/2006/main" showMasterSp="0">
  <p:cSld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144" name="object 3"/>
          <p:cNvSpPr txBox="1">
            <a:spLocks noGrp="1"/>
          </p:cNvSpPr>
          <p:nvPr>
            <p:ph type="title"/>
          </p:nvPr>
        </p:nvSpPr>
        <p:spPr>
          <a:xfrm>
            <a:off x="2362200" y="2057400"/>
            <a:ext cx="734822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4800" dirty="0">
                <a:solidFill>
                  <a:srgbClr val="FFFFFF"/>
                </a:solidFill>
                <a:ea typeface="微软雅黑" panose="020B0503020204020204" charset="-122"/>
              </a:rPr>
              <a:t>新域新质创新发展</a:t>
            </a:r>
            <a:r>
              <a:rPr sz="4800" dirty="0" err="1">
                <a:solidFill>
                  <a:srgbClr val="FFFFFF"/>
                </a:solidFill>
                <a:ea typeface="微软雅黑" panose="020B0503020204020204" charset="-122"/>
              </a:rPr>
              <a:t>十大</a:t>
            </a:r>
            <a:r>
              <a:rPr lang="zh-CN" sz="4800" dirty="0">
                <a:solidFill>
                  <a:srgbClr val="FFFFFF"/>
                </a:solidFill>
                <a:ea typeface="微软雅黑" panose="020B0503020204020204" charset="-122"/>
              </a:rPr>
              <a:t>趋势</a:t>
            </a:r>
            <a:endParaRPr lang="zh-CN" sz="4800" dirty="0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145" name="object 7"/>
          <p:cNvSpPr txBox="1"/>
          <p:nvPr/>
        </p:nvSpPr>
        <p:spPr>
          <a:xfrm>
            <a:off x="3108116" y="4124452"/>
            <a:ext cx="5678805" cy="1873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49000"/>
              </a:lnSpc>
              <a:spcBef>
                <a:spcPts val="100"/>
              </a:spcBef>
              <a:tabLst>
                <a:tab pos="4954270" algn="l"/>
              </a:tabLst>
            </a:pPr>
            <a:r>
              <a:rPr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中国电子信息产业发展研究院</a:t>
            </a:r>
            <a:endParaRPr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algn="ctr">
              <a:lnSpc>
                <a:spcPct val="149000"/>
              </a:lnSpc>
              <a:spcBef>
                <a:spcPts val="100"/>
              </a:spcBef>
              <a:tabLst>
                <a:tab pos="4954270" algn="l"/>
              </a:tabLst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新域新质研究课题组</a:t>
            </a:r>
            <a:r>
              <a:rPr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525"/>
              </a:spcBef>
            </a:pPr>
            <a:r>
              <a:rPr sz="240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</a:t>
            </a:r>
            <a:r>
              <a:rPr lang="en-US" sz="240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6" name="文本框 7"/>
          <p:cNvSpPr txBox="1"/>
          <p:nvPr/>
        </p:nvSpPr>
        <p:spPr>
          <a:xfrm>
            <a:off x="12740640" y="42862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sp>
        <p:nvSpPr>
          <p:cNvPr id="147" name="object 4"/>
          <p:cNvSpPr/>
          <p:nvPr/>
        </p:nvSpPr>
        <p:spPr>
          <a:xfrm>
            <a:off x="112286" y="109737"/>
            <a:ext cx="1221213" cy="4227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6"/>
          <p:cNvSpPr txBox="1"/>
          <p:nvPr/>
        </p:nvSpPr>
        <p:spPr>
          <a:xfrm>
            <a:off x="1449720" y="124459"/>
            <a:ext cx="6350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赛迪</a:t>
            </a:r>
            <a:endParaRPr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151" name="蓝色阅读区"/>
          <p:cNvSpPr/>
          <p:nvPr/>
        </p:nvSpPr>
        <p:spPr>
          <a:xfrm>
            <a:off x="173736" y="758952"/>
            <a:ext cx="11841480" cy="5870448"/>
          </a:xfrm>
          <a:prstGeom prst="rect">
            <a:avLst/>
          </a:prstGeom>
          <a:solidFill>
            <a:srgbClr val="E5F1FA"/>
          </a:solidFill>
          <a:ln>
            <a:noFill/>
          </a:ln>
        </p:spPr>
        <p:txBody>
          <a:bodyPr/>
          <a:p/>
        </p:txBody>
      </p:sp>
      <p:sp>
        <p:nvSpPr>
          <p:cNvPr id="152" name="标识底板"/>
          <p:cNvSpPr/>
          <p:nvPr/>
        </p:nvSpPr>
        <p:spPr>
          <a:xfrm>
            <a:off x="54864" y="54864"/>
            <a:ext cx="1353312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/>
        </p:txBody>
      </p:sp>
      <p:sp>
        <p:nvSpPr>
          <p:cNvPr id="153" name="比较内容底板"/>
          <p:cNvSpPr/>
          <p:nvPr/>
        </p:nvSpPr>
        <p:spPr>
          <a:xfrm>
            <a:off x="530225" y="1908175"/>
            <a:ext cx="3557270" cy="2273935"/>
          </a:xfrm>
          <a:prstGeom prst="rect">
            <a:avLst/>
          </a:prstGeom>
          <a:solidFill>
            <a:srgbClr val="F8FBFE"/>
          </a:solidFill>
          <a:ln w="9525">
            <a:solidFill>
              <a:srgbClr val="C3DCEC"/>
            </a:solidFill>
          </a:ln>
        </p:spPr>
        <p:txBody>
          <a:bodyPr/>
          <a:p/>
        </p:txBody>
      </p:sp>
      <p:sp>
        <p:nvSpPr>
          <p:cNvPr id="154" name="比较内容底板"/>
          <p:cNvSpPr/>
          <p:nvPr/>
        </p:nvSpPr>
        <p:spPr>
          <a:xfrm>
            <a:off x="4334510" y="1908175"/>
            <a:ext cx="3557270" cy="2273935"/>
          </a:xfrm>
          <a:prstGeom prst="rect">
            <a:avLst/>
          </a:prstGeom>
          <a:solidFill>
            <a:srgbClr val="F8FBFE"/>
          </a:solidFill>
          <a:ln w="9525">
            <a:solidFill>
              <a:srgbClr val="C3DCEC"/>
            </a:solidFill>
          </a:ln>
        </p:spPr>
        <p:txBody>
          <a:bodyPr/>
          <a:p/>
        </p:txBody>
      </p:sp>
      <p:sp>
        <p:nvSpPr>
          <p:cNvPr id="155" name="比较内容底板"/>
          <p:cNvSpPr/>
          <p:nvPr/>
        </p:nvSpPr>
        <p:spPr>
          <a:xfrm>
            <a:off x="8119745" y="1908175"/>
            <a:ext cx="3557270" cy="2273935"/>
          </a:xfrm>
          <a:prstGeom prst="rect">
            <a:avLst/>
          </a:prstGeom>
          <a:solidFill>
            <a:srgbClr val="F8FBFE"/>
          </a:solidFill>
          <a:ln w="9525">
            <a:solidFill>
              <a:srgbClr val="C3DCEC"/>
            </a:solidFill>
          </a:ln>
        </p:spPr>
        <p:txBody>
          <a:bodyPr/>
          <a:p/>
        </p:txBody>
      </p:sp>
      <p:sp>
        <p:nvSpPr>
          <p:cNvPr id="156" name="object 3"/>
          <p:cNvSpPr txBox="1">
            <a:spLocks noGrp="1"/>
          </p:cNvSpPr>
          <p:nvPr>
            <p:ph type="title"/>
          </p:nvPr>
        </p:nvSpPr>
        <p:spPr>
          <a:xfrm>
            <a:off x="1551940" y="101600"/>
            <a:ext cx="10188575" cy="565150"/>
          </a:xfrm>
          <a:prstGeom prst="rect">
            <a:avLst/>
          </a:prstGeom>
          <a:effectLst>
            <a:outerShdw blurRad="50800" dist="50800" dir="5400000" algn="ctr" rotWithShape="0">
              <a:srgbClr val="FFFFFF">
                <a:alpha val="0"/>
              </a:srgbClr>
            </a:outerShdw>
          </a:effectLst>
        </p:spPr>
        <p:txBody>
          <a:bodyPr vert="horz" wrap="square" lIns="0" tIns="12700" rIns="0" bIns="0" rtlCol="0" anchor="ctr" anchorCtr="0">
            <a:no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buClrTx/>
              <a:buSzTx/>
              <a:buFontTx/>
            </a:pP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</a:rPr>
              <a:t>趋势一：新域新质成为大国竞争和战略布局的新焦点</a:t>
            </a:r>
            <a:endParaRPr lang="zh-CN" altLang="en-US" sz="2700" dirty="0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157" name="object 7"/>
          <p:cNvSpPr txBox="1"/>
          <p:nvPr/>
        </p:nvSpPr>
        <p:spPr>
          <a:xfrm>
            <a:off x="562610" y="916940"/>
            <a:ext cx="11292205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0" fontAlgn="auto">
              <a:lnSpc>
                <a:spcPct val="150000"/>
              </a:lnSpc>
              <a:spcBef>
                <a:spcPts val="100"/>
              </a:spcBef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新域新质是以新兴领域为主要载体、以创新驱动为核心引擎，具有高融合、高效能、高增值特征的先进能力质态，是发展新质生产力、推动经济高质量发展的主要赛道。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8" name="Text 5"/>
          <p:cNvSpPr/>
          <p:nvPr/>
        </p:nvSpPr>
        <p:spPr>
          <a:xfrm>
            <a:off x="790558" y="2057354"/>
            <a:ext cx="332986" cy="2476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5B9F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美国</a:t>
            </a:r>
            <a:endParaRPr lang="en-US" sz="1600" b="1" dirty="0">
              <a:solidFill>
                <a:srgbClr val="155B9F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59" name="Text 6"/>
          <p:cNvSpPr/>
          <p:nvPr/>
        </p:nvSpPr>
        <p:spPr>
          <a:xfrm>
            <a:off x="3821430" y="2143125"/>
            <a:ext cx="222885" cy="13335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07485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US</a:t>
            </a:r>
            <a:endParaRPr lang="en-US" sz="900" b="1" dirty="0">
              <a:solidFill>
                <a:srgbClr val="607485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60" name="Text 7"/>
          <p:cNvSpPr/>
          <p:nvPr/>
        </p:nvSpPr>
        <p:spPr>
          <a:xfrm>
            <a:off x="790558" y="2390719"/>
            <a:ext cx="1952195" cy="13334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《赢得竞赛：美国人工智能行动计划》</a:t>
            </a:r>
            <a:endParaRPr lang="en-US" sz="1200" b="1" dirty="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61" name="Text 8"/>
          <p:cNvSpPr/>
          <p:nvPr/>
        </p:nvSpPr>
        <p:spPr>
          <a:xfrm>
            <a:off x="790558" y="2628840"/>
            <a:ext cx="1266413" cy="13334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《科学：新的黄金时代》</a:t>
            </a:r>
            <a:endParaRPr lang="en-US" sz="1200" b="1" dirty="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62" name="Text 9"/>
          <p:cNvSpPr/>
          <p:nvPr/>
        </p:nvSpPr>
        <p:spPr>
          <a:xfrm>
            <a:off x="790558" y="2971734"/>
            <a:ext cx="3295187" cy="14287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07485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优先发展</a:t>
            </a:r>
            <a:endParaRPr lang="en-US" sz="1200" b="1" dirty="0">
              <a:solidFill>
                <a:srgbClr val="607485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pic>
        <p:nvPicPr>
          <p:cNvPr id="16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58" y="3771815"/>
            <a:ext cx="3286043" cy="247644"/>
          </a:xfrm>
          <a:prstGeom prst="rect">
            <a:avLst/>
          </a:prstGeom>
        </p:spPr>
      </p:pic>
      <p:sp>
        <p:nvSpPr>
          <p:cNvPr id="164" name="Text 12"/>
          <p:cNvSpPr/>
          <p:nvPr/>
        </p:nvSpPr>
        <p:spPr>
          <a:xfrm>
            <a:off x="790558" y="3848013"/>
            <a:ext cx="3295187" cy="17144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525252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在新技术体系形成期间锁定优势</a:t>
            </a:r>
            <a:endParaRPr lang="en-US" sz="1200" b="1" dirty="0">
              <a:solidFill>
                <a:srgbClr val="525252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pic>
        <p:nvPicPr>
          <p:cNvPr id="165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295" y="2057354"/>
            <a:ext cx="3762281" cy="1809705"/>
          </a:xfrm>
          <a:prstGeom prst="rect">
            <a:avLst/>
          </a:prstGeom>
        </p:spPr>
      </p:pic>
      <p:sp>
        <p:nvSpPr>
          <p:cNvPr id="166" name="Text 13"/>
          <p:cNvSpPr/>
          <p:nvPr/>
        </p:nvSpPr>
        <p:spPr>
          <a:xfrm>
            <a:off x="4619513" y="2057354"/>
            <a:ext cx="332986" cy="2476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5B9F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欧盟</a:t>
            </a:r>
            <a:endParaRPr lang="en-US" sz="1600" b="1" dirty="0">
              <a:solidFill>
                <a:srgbClr val="155B9F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67" name="Text 14"/>
          <p:cNvSpPr/>
          <p:nvPr/>
        </p:nvSpPr>
        <p:spPr>
          <a:xfrm>
            <a:off x="7560310" y="2143125"/>
            <a:ext cx="229870" cy="13335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07485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EU</a:t>
            </a:r>
            <a:endParaRPr lang="en-US" sz="1200" b="1" dirty="0">
              <a:solidFill>
                <a:srgbClr val="607485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68" name="Text 15"/>
          <p:cNvSpPr/>
          <p:nvPr/>
        </p:nvSpPr>
        <p:spPr>
          <a:xfrm>
            <a:off x="4619513" y="2419295"/>
            <a:ext cx="3228514" cy="18097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《竞争力指南》战略文件</a:t>
            </a:r>
            <a:endParaRPr lang="en-US" sz="1200" b="1" dirty="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69" name="Text 16"/>
          <p:cNvSpPr/>
          <p:nvPr/>
        </p:nvSpPr>
        <p:spPr>
          <a:xfrm>
            <a:off x="4619513" y="2971734"/>
            <a:ext cx="3228514" cy="14287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07485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配套行动</a:t>
            </a:r>
            <a:endParaRPr lang="en-US" sz="1200" b="1" dirty="0">
              <a:solidFill>
                <a:srgbClr val="607485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pic>
        <p:nvPicPr>
          <p:cNvPr id="170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403" y="3771819"/>
            <a:ext cx="3219370" cy="247644"/>
          </a:xfrm>
          <a:prstGeom prst="rect">
            <a:avLst/>
          </a:prstGeom>
        </p:spPr>
      </p:pic>
      <p:sp>
        <p:nvSpPr>
          <p:cNvPr id="171" name="Text 19"/>
          <p:cNvSpPr/>
          <p:nvPr/>
        </p:nvSpPr>
        <p:spPr>
          <a:xfrm>
            <a:off x="4619513" y="3886117"/>
            <a:ext cx="3228514" cy="17144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525252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在新技术新领域提升全球竞争力</a:t>
            </a:r>
            <a:endParaRPr lang="en-US" sz="1200" b="1" dirty="0">
              <a:solidFill>
                <a:srgbClr val="525252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pic>
        <p:nvPicPr>
          <p:cNvPr id="172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5575" y="2057354"/>
            <a:ext cx="3762281" cy="1809705"/>
          </a:xfrm>
          <a:prstGeom prst="rect">
            <a:avLst/>
          </a:prstGeom>
        </p:spPr>
      </p:pic>
      <p:sp>
        <p:nvSpPr>
          <p:cNvPr id="173" name="Text 20"/>
          <p:cNvSpPr/>
          <p:nvPr/>
        </p:nvSpPr>
        <p:spPr>
          <a:xfrm>
            <a:off x="8381794" y="2057354"/>
            <a:ext cx="332986" cy="2476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5B9F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印度</a:t>
            </a:r>
            <a:endParaRPr lang="en-US" sz="1600" b="1" dirty="0">
              <a:solidFill>
                <a:srgbClr val="155B9F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74" name="Text 21"/>
          <p:cNvSpPr/>
          <p:nvPr/>
        </p:nvSpPr>
        <p:spPr>
          <a:xfrm>
            <a:off x="11201110" y="2143076"/>
            <a:ext cx="142491" cy="13334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07485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IN</a:t>
            </a:r>
            <a:endParaRPr lang="en-US" sz="1200" b="1" dirty="0">
              <a:solidFill>
                <a:srgbClr val="607485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75" name="Text 22"/>
          <p:cNvSpPr/>
          <p:nvPr/>
        </p:nvSpPr>
        <p:spPr>
          <a:xfrm>
            <a:off x="8382000" y="2343150"/>
            <a:ext cx="2834640" cy="34226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indent="0" algn="l" fontAlgn="auto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《重塑制造业：印度迈向全球先进制造业领导地位的路线图》</a:t>
            </a:r>
            <a:endParaRPr lang="en-US" sz="1200" b="1" dirty="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76" name="Text 23"/>
          <p:cNvSpPr/>
          <p:nvPr/>
        </p:nvSpPr>
        <p:spPr>
          <a:xfrm>
            <a:off x="8381794" y="2971734"/>
            <a:ext cx="3495207" cy="14287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07485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基础驱动</a:t>
            </a:r>
            <a:endParaRPr lang="en-US" sz="1200" b="1" dirty="0">
              <a:solidFill>
                <a:srgbClr val="607485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grpSp>
        <p:nvGrpSpPr>
          <p:cNvPr id="177" name="组合 1"/>
          <p:cNvGrpSpPr/>
          <p:nvPr/>
        </p:nvGrpSpPr>
        <p:grpSpPr>
          <a:xfrm rot="0">
            <a:off x="790575" y="3248025"/>
            <a:ext cx="1351915" cy="390525"/>
            <a:chOff x="1245" y="4680"/>
            <a:chExt cx="2129" cy="615"/>
          </a:xfrm>
        </p:grpSpPr>
        <p:sp>
          <p:nvSpPr>
            <p:cNvPr id="178" name="Text 10"/>
            <p:cNvSpPr/>
            <p:nvPr/>
          </p:nvSpPr>
          <p:spPr>
            <a:xfrm>
              <a:off x="1245" y="4680"/>
              <a:ext cx="2129" cy="210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171717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人工智能 · 量子信息 · 航天</a:t>
              </a:r>
              <a:endParaRPr lang="en-US" sz="1200" b="1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9" name="Text 11"/>
            <p:cNvSpPr/>
            <p:nvPr/>
          </p:nvSpPr>
          <p:spPr>
            <a:xfrm>
              <a:off x="1245" y="5085"/>
              <a:ext cx="1439" cy="210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171717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自主系统 · 机器人</a:t>
              </a:r>
              <a:r>
                <a:rPr lang="zh-CN" altLang="en-US" sz="1200" b="1" dirty="0">
                  <a:solidFill>
                    <a:srgbClr val="171717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等</a:t>
              </a:r>
              <a:endParaRPr lang="zh-CN" altLang="en-US" sz="1200" b="1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80" name="组合 3"/>
          <p:cNvGrpSpPr/>
          <p:nvPr/>
        </p:nvGrpSpPr>
        <p:grpSpPr>
          <a:xfrm rot="0">
            <a:off x="4619625" y="3248025"/>
            <a:ext cx="1485265" cy="390525"/>
            <a:chOff x="7275" y="4395"/>
            <a:chExt cx="2339" cy="615"/>
          </a:xfrm>
        </p:grpSpPr>
        <p:sp>
          <p:nvSpPr>
            <p:cNvPr id="181" name="Text 17"/>
            <p:cNvSpPr/>
            <p:nvPr/>
          </p:nvSpPr>
          <p:spPr>
            <a:xfrm>
              <a:off x="7275" y="4395"/>
              <a:ext cx="1814" cy="210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/>
            <a:p>
              <a:pPr marL="0" indent="0" algn="l">
                <a:lnSpc>
                  <a:spcPct val="130000"/>
                </a:lnSpc>
                <a:buNone/>
              </a:pPr>
              <a:r>
                <a:rPr lang="en-US" sz="1200" b="1" dirty="0">
                  <a:solidFill>
                    <a:srgbClr val="171717"/>
                  </a:solidFill>
                  <a:latin typeface="微软雅黑" panose="020B0503020204020204" charset="-122"/>
                  <a:ea typeface="微软雅黑" panose="020B0503020204020204" charset="-122"/>
                  <a:cs typeface="等线" panose="02010600030101010101" pitchFamily="34" charset="-120"/>
                </a:rPr>
                <a:t>人工智能大陆行动计划</a:t>
              </a:r>
              <a:endParaRPr lang="en-US" sz="1200" b="1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endParaRPr>
            </a:p>
          </p:txBody>
        </p:sp>
        <p:sp>
          <p:nvSpPr>
            <p:cNvPr id="182" name="Text 18"/>
            <p:cNvSpPr/>
            <p:nvPr/>
          </p:nvSpPr>
          <p:spPr>
            <a:xfrm>
              <a:off x="7275" y="4800"/>
              <a:ext cx="2339" cy="210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/>
            <a:p>
              <a:pPr marL="0" indent="0" algn="l">
                <a:lnSpc>
                  <a:spcPct val="130000"/>
                </a:lnSpc>
                <a:buNone/>
              </a:pPr>
              <a:r>
                <a:rPr lang="en-US" sz="1200" b="1" dirty="0">
                  <a:solidFill>
                    <a:srgbClr val="171717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量子欧洲战略 · 生物技术法案</a:t>
              </a:r>
              <a:endParaRPr lang="en-US" sz="1200" b="1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83" name="组合 4"/>
          <p:cNvGrpSpPr/>
          <p:nvPr/>
        </p:nvGrpSpPr>
        <p:grpSpPr>
          <a:xfrm rot="0">
            <a:off x="8382000" y="3248025"/>
            <a:ext cx="1599565" cy="390525"/>
            <a:chOff x="13200" y="4395"/>
            <a:chExt cx="2519" cy="615"/>
          </a:xfrm>
        </p:grpSpPr>
        <p:sp>
          <p:nvSpPr>
            <p:cNvPr id="184" name="Text 24"/>
            <p:cNvSpPr/>
            <p:nvPr/>
          </p:nvSpPr>
          <p:spPr>
            <a:xfrm>
              <a:off x="13200" y="4395"/>
              <a:ext cx="2519" cy="210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/>
            <a:p>
              <a:pPr marL="0" indent="0" algn="l">
                <a:lnSpc>
                  <a:spcPct val="130000"/>
                </a:lnSpc>
                <a:buNone/>
              </a:pPr>
              <a:r>
                <a:rPr lang="en-US" sz="1200" b="1" dirty="0">
                  <a:solidFill>
                    <a:srgbClr val="171717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人工智能与机器学习 · 先进材料</a:t>
              </a:r>
              <a:endParaRPr lang="en-US" sz="1200" b="1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5" name="Text 25"/>
            <p:cNvSpPr/>
            <p:nvPr/>
          </p:nvSpPr>
          <p:spPr>
            <a:xfrm>
              <a:off x="13200" y="4800"/>
              <a:ext cx="1439" cy="210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/>
            <a:p>
              <a:pPr marL="0" indent="0" algn="l">
                <a:lnSpc>
                  <a:spcPct val="130000"/>
                </a:lnSpc>
                <a:buNone/>
              </a:pPr>
              <a:r>
                <a:rPr lang="en-US" sz="1200" b="1" dirty="0">
                  <a:solidFill>
                    <a:srgbClr val="171717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数字孪生 · 机器人</a:t>
              </a:r>
              <a:r>
                <a:rPr lang="zh-CN" altLang="en-US" sz="1200" b="1" dirty="0">
                  <a:solidFill>
                    <a:srgbClr val="171717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等</a:t>
              </a:r>
              <a:endParaRPr lang="zh-CN" altLang="en-US" sz="1200" b="1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186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0" y="3771900"/>
            <a:ext cx="2932430" cy="247650"/>
          </a:xfrm>
          <a:prstGeom prst="rect">
            <a:avLst/>
          </a:prstGeom>
        </p:spPr>
      </p:pic>
      <p:sp>
        <p:nvSpPr>
          <p:cNvPr id="187" name="Text 26"/>
          <p:cNvSpPr/>
          <p:nvPr/>
        </p:nvSpPr>
        <p:spPr>
          <a:xfrm>
            <a:off x="8382000" y="3848100"/>
            <a:ext cx="2906395" cy="17145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525252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力争在全球制造新格局中占据一席之地</a:t>
            </a:r>
            <a:endParaRPr lang="en-US" sz="1200" b="1" dirty="0">
              <a:solidFill>
                <a:srgbClr val="525252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88" name="Text 27"/>
          <p:cNvSpPr/>
          <p:nvPr/>
        </p:nvSpPr>
        <p:spPr>
          <a:xfrm>
            <a:off x="517525" y="4485323"/>
            <a:ext cx="1888490" cy="992505"/>
          </a:xfrm>
          <a:prstGeom prst="rect">
            <a:avLst/>
          </a:prstGeom>
          <a:solidFill>
            <a:srgbClr val="3974A1"/>
          </a:solidFill>
          <a:ln>
            <a:noFill/>
            <a:prstDash val="sysDash"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大国竞争的复杂性、对抗性持续上升</a:t>
            </a:r>
            <a:endParaRPr 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89" name="Text 28"/>
          <p:cNvSpPr/>
          <p:nvPr/>
        </p:nvSpPr>
        <p:spPr>
          <a:xfrm>
            <a:off x="4367530" y="6019800"/>
            <a:ext cx="3326765" cy="33337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34" charset="-120"/>
              </a:rPr>
              <a:t>不进则退，慢进亦退</a:t>
            </a:r>
            <a:endParaRPr lang="en-US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34" charset="-120"/>
            </a:endParaRPr>
          </a:p>
        </p:txBody>
      </p:sp>
      <p:sp>
        <p:nvSpPr>
          <p:cNvPr id="190" name="Text 29"/>
          <p:cNvSpPr/>
          <p:nvPr/>
        </p:nvSpPr>
        <p:spPr>
          <a:xfrm>
            <a:off x="3352800" y="4374515"/>
            <a:ext cx="5262880" cy="1214120"/>
          </a:xfrm>
          <a:prstGeom prst="rect">
            <a:avLst/>
          </a:prstGeom>
          <a:solidFill>
            <a:srgbClr val="F5FAFE"/>
          </a:solidFill>
          <a:ln w="12700">
            <a:solidFill>
              <a:srgbClr val="0753A1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80000"/>
              </a:lnSpc>
              <a:buNone/>
            </a:pPr>
            <a:r>
              <a:rPr lang="zh-CN" altLang="en-US" b="1" dirty="0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新域新质成为各国赢得战略主动的重要抓手</a:t>
            </a:r>
            <a:endParaRPr lang="zh-CN" altLang="en-US" b="1" dirty="0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  <a:p>
            <a:pPr marL="0" indent="0" algn="ctr">
              <a:lnSpc>
                <a:spcPct val="180000"/>
              </a:lnSpc>
              <a:buNone/>
            </a:pPr>
            <a:r>
              <a:rPr lang="en-US" b="1" dirty="0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必须把新域新质摆在更加突出的战略位置</a:t>
            </a:r>
            <a:endParaRPr lang="en-US" b="1" dirty="0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91" name="文本框 71"/>
          <p:cNvSpPr txBox="1"/>
          <p:nvPr/>
        </p:nvSpPr>
        <p:spPr>
          <a:xfrm>
            <a:off x="9334500" y="4498023"/>
            <a:ext cx="1971040" cy="967105"/>
          </a:xfrm>
          <a:prstGeom prst="rect">
            <a:avLst/>
          </a:prstGeom>
          <a:solidFill>
            <a:srgbClr val="3974A1"/>
          </a:solidFill>
          <a:ln>
            <a:noFill/>
            <a:prstDash val="sysDash"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  <a:sym typeface="+mn-ea"/>
              </a:rPr>
              <a:t>智能时代</a:t>
            </a:r>
            <a:endParaRPr lang="en-US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  <a:sym typeface="+mn-ea"/>
            </a:endParaRPr>
          </a:p>
        </p:txBody>
      </p:sp>
      <p:sp>
        <p:nvSpPr>
          <p:cNvPr id="192" name="右箭头 74"/>
          <p:cNvSpPr/>
          <p:nvPr/>
        </p:nvSpPr>
        <p:spPr>
          <a:xfrm>
            <a:off x="2514600" y="4829175"/>
            <a:ext cx="381000" cy="304800"/>
          </a:xfrm>
          <a:prstGeom prst="rightArrow">
            <a:avLst/>
          </a:prstGeom>
          <a:noFill/>
          <a:ln>
            <a:solidFill>
              <a:srgbClr val="0753A1"/>
            </a:solidFill>
          </a:ln>
          <a:extLst>
            <a:ext uri="{909E8E84-426E-40DD-AFC4-6F175D3DCCD1}"/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左箭头 75"/>
          <p:cNvSpPr/>
          <p:nvPr/>
        </p:nvSpPr>
        <p:spPr>
          <a:xfrm>
            <a:off x="8686800" y="4867275"/>
            <a:ext cx="304800" cy="228600"/>
          </a:xfrm>
          <a:prstGeom prst="leftArrow">
            <a:avLst/>
          </a:prstGeom>
          <a:noFill/>
          <a:ln>
            <a:solidFill>
              <a:srgbClr val="0753A1"/>
            </a:solidFill>
          </a:ln>
          <a:extLst>
            <a:ext uri="{909E8E84-426E-40DD-AFC4-6F175D3DCCD1}"/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下箭头 76"/>
          <p:cNvSpPr/>
          <p:nvPr/>
        </p:nvSpPr>
        <p:spPr>
          <a:xfrm>
            <a:off x="5791200" y="5638800"/>
            <a:ext cx="381000" cy="252000"/>
          </a:xfrm>
          <a:prstGeom prst="downArrow">
            <a:avLst/>
          </a:prstGeom>
          <a:solidFill>
            <a:srgbClr val="0753A1"/>
          </a:solidFill>
          <a:ln>
            <a:solidFill>
              <a:srgbClr val="0753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Freeform 33"/>
          <p:cNvSpPr/>
          <p:nvPr/>
        </p:nvSpPr>
        <p:spPr>
          <a:xfrm>
            <a:off x="310515" y="5942965"/>
            <a:ext cx="11430000" cy="504000"/>
          </a:xfrm>
          <a:prstGeom prst="rect">
            <a:avLst/>
          </a:prstGeom>
          <a:solidFill>
            <a:srgbClr val="176BAA"/>
          </a:solidFill>
          <a:ln>
            <a:solidFill>
              <a:srgbClr val="176B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indent="0" algn="ctr" fontAlgn="auto">
              <a:lnSpc>
                <a:spcPct val="100000"/>
              </a:lnSpc>
              <a:buClrTx/>
              <a:buSzTx/>
              <a:buFontTx/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不进则退，慢进亦退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96" name="科技主题图标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60000" y="115000"/>
            <a:ext cx="300000" cy="300000"/>
          </a:xfrm>
          <a:prstGeom prst="rect">
            <a:avLst/>
          </a:prstGeom>
        </p:spPr>
      </p:pic>
      <p:pic>
        <p:nvPicPr>
          <p:cNvPr id="197" name="赛迪标识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286" y="109737"/>
            <a:ext cx="1221213" cy="4227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200" name="蓝色阅读区"/>
          <p:cNvSpPr/>
          <p:nvPr/>
        </p:nvSpPr>
        <p:spPr>
          <a:xfrm>
            <a:off x="173736" y="758952"/>
            <a:ext cx="11841480" cy="5870448"/>
          </a:xfrm>
          <a:prstGeom prst="rect">
            <a:avLst/>
          </a:prstGeom>
          <a:solidFill>
            <a:srgbClr val="E5F1FA"/>
          </a:solidFill>
          <a:ln>
            <a:noFill/>
          </a:ln>
        </p:spPr>
        <p:txBody>
          <a:bodyPr/>
          <a:p/>
        </p:txBody>
      </p:sp>
      <p:sp>
        <p:nvSpPr>
          <p:cNvPr id="201" name="标识底板"/>
          <p:cNvSpPr/>
          <p:nvPr/>
        </p:nvSpPr>
        <p:spPr>
          <a:xfrm>
            <a:off x="54864" y="54864"/>
            <a:ext cx="1353312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/>
        </p:txBody>
      </p:sp>
      <p:sp>
        <p:nvSpPr>
          <p:cNvPr id="202" name="object 9"/>
          <p:cNvSpPr txBox="1"/>
          <p:nvPr/>
        </p:nvSpPr>
        <p:spPr>
          <a:xfrm>
            <a:off x="242291" y="773329"/>
            <a:ext cx="11520000" cy="566420"/>
          </a:xfrm>
          <a:prstGeom prst="rect">
            <a:avLst/>
          </a:prstGeom>
        </p:spPr>
        <p:txBody>
          <a:bodyPr vert="horz" wrap="square" lIns="0" tIns="12700" rIns="0" bIns="0" rtlCol="0" anchor="ctr" anchorCtr="0">
            <a:spAutoFit/>
          </a:bodyPr>
          <a:lstStyle/>
          <a:p>
            <a:pPr marL="12700" marR="5080" indent="467995" fontAlgn="auto">
              <a:lnSpc>
                <a:spcPct val="200000"/>
              </a:lnSpc>
              <a:spcBef>
                <a:spcPts val="1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新域新质技术路线尚未定型，客观形成规则供给窗口期。标准先行、规则前置已成为大国博弈先手棋。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3" name="object 3"/>
          <p:cNvSpPr txBox="1">
            <a:spLocks noGrp="1"/>
          </p:cNvSpPr>
          <p:nvPr>
            <p:ph type="title"/>
          </p:nvPr>
        </p:nvSpPr>
        <p:spPr>
          <a:xfrm>
            <a:off x="1551940" y="101600"/>
            <a:ext cx="1018857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buClrTx/>
              <a:buSzTx/>
              <a:buFontTx/>
            </a:pP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  <a:sym typeface="+mn-ea"/>
              </a:rPr>
              <a:t>趋势二：规则与标准制定权成为新域新质竞争制高点</a:t>
            </a:r>
            <a:endParaRPr lang="zh-CN" altLang="en-US" sz="2700" dirty="0">
              <a:solidFill>
                <a:srgbClr val="FFFFFF"/>
              </a:solidFill>
              <a:ea typeface="微软雅黑" panose="020B0503020204020204" charset="-122"/>
              <a:sym typeface="+mn-ea"/>
            </a:endParaRPr>
          </a:p>
        </p:txBody>
      </p:sp>
      <p:sp>
        <p:nvSpPr>
          <p:cNvPr id="204" name="文本框 21"/>
          <p:cNvSpPr txBox="1"/>
          <p:nvPr/>
        </p:nvSpPr>
        <p:spPr>
          <a:xfrm>
            <a:off x="5125720" y="1901825"/>
            <a:ext cx="6833870" cy="1980000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" name="object 4"/>
          <p:cNvSpPr/>
          <p:nvPr/>
        </p:nvSpPr>
        <p:spPr>
          <a:xfrm>
            <a:off x="5125720" y="4034079"/>
            <a:ext cx="6833870" cy="2293062"/>
          </a:xfrm>
          <a:custGeom>
            <a:avLst/>
            <a:gdLst/>
            <a:ahLst/>
            <a:cxnLst/>
            <a:rect l="l" t="t" r="r" b="b"/>
            <a:pathLst>
              <a:path w="11522710" h="1299845">
                <a:moveTo>
                  <a:pt x="0" y="0"/>
                </a:moveTo>
                <a:lnTo>
                  <a:pt x="11522555" y="0"/>
                </a:lnTo>
                <a:lnTo>
                  <a:pt x="11522555" y="1299278"/>
                </a:lnTo>
                <a:lnTo>
                  <a:pt x="0" y="1299278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06427E"/>
            </a:solidFill>
          </a:ln>
        </p:spPr>
        <p:txBody>
          <a:bodyPr wrap="square" lIns="0" tIns="0" rIns="0" bIns="0" rtlCol="0"/>
          <a:lstStyle/>
          <a:p>
            <a:endParaRPr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" name="object 11"/>
          <p:cNvSpPr txBox="1"/>
          <p:nvPr/>
        </p:nvSpPr>
        <p:spPr>
          <a:xfrm>
            <a:off x="5418106" y="4184108"/>
            <a:ext cx="6238301" cy="8401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b="1" dirty="0">
                <a:latin typeface="微软雅黑" panose="020B0503020204020204" charset="-122"/>
                <a:ea typeface="微软雅黑" panose="020B0503020204020204" charset="-122"/>
              </a:rPr>
              <a:t>健全国内治理体系、输出中国标准方案，实现产业培育与规则构建同频推进。</a:t>
            </a:r>
            <a:endParaRPr lang="zh-CN" altLang="zh-CN" b="1" dirty="0"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" name="object 8"/>
          <p:cNvSpPr txBox="1"/>
          <p:nvPr/>
        </p:nvSpPr>
        <p:spPr>
          <a:xfrm>
            <a:off x="5513705" y="1673860"/>
            <a:ext cx="5992495" cy="36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wrap="square" lIns="0" tIns="1600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60"/>
              </a:spcBef>
            </a:pPr>
            <a:endParaRPr lang="zh-CN" altLang="en-US" sz="14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8" name="文本框 23"/>
          <p:cNvSpPr txBox="1"/>
          <p:nvPr/>
        </p:nvSpPr>
        <p:spPr>
          <a:xfrm>
            <a:off x="5486400" y="1673860"/>
            <a:ext cx="59924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我国标准体系建设与治理输出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9" name="矩形 1"/>
          <p:cNvSpPr/>
          <p:nvPr/>
        </p:nvSpPr>
        <p:spPr>
          <a:xfrm>
            <a:off x="267335" y="1901825"/>
            <a:ext cx="4789805" cy="4425315"/>
          </a:xfrm>
          <a:prstGeom prst="rect">
            <a:avLst/>
          </a:prstGeom>
          <a:noFill/>
          <a:ln w="19050">
            <a:solidFill>
              <a:srgbClr val="0753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0" name="object 8"/>
          <p:cNvSpPr txBox="1"/>
          <p:nvPr/>
        </p:nvSpPr>
        <p:spPr>
          <a:xfrm>
            <a:off x="685165" y="1673860"/>
            <a:ext cx="4183380" cy="360000"/>
          </a:xfrm>
          <a:prstGeom prst="rect">
            <a:avLst/>
          </a:prstGeom>
          <a:solidFill>
            <a:srgbClr val="0753A1"/>
          </a:solidFill>
          <a:ln>
            <a:solidFill>
              <a:srgbClr val="0753A1"/>
            </a:solidFill>
          </a:ln>
        </p:spPr>
        <p:txBody>
          <a:bodyPr vert="horz" wrap="square" lIns="0" tIns="1600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60"/>
              </a:spcBef>
            </a:pPr>
            <a:endParaRPr lang="zh-CN" altLang="en-US" sz="1400" b="1" dirty="0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1" name="文本框 56"/>
          <p:cNvSpPr txBox="1"/>
          <p:nvPr/>
        </p:nvSpPr>
        <p:spPr>
          <a:xfrm>
            <a:off x="524510" y="1685290"/>
            <a:ext cx="45040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国际规则博弈全面提速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2" name="文本框 7"/>
          <p:cNvSpPr txBox="1"/>
          <p:nvPr/>
        </p:nvSpPr>
        <p:spPr>
          <a:xfrm>
            <a:off x="305632" y="2128353"/>
            <a:ext cx="4579029" cy="4078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  <a:buNone/>
            </a:pPr>
            <a:r>
              <a:rPr lang="zh-CN" altLang="zh-CN" sz="16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国际电联（ITU）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lang="zh-CN" altLang="zh-CN" sz="16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发布或在研AI标准超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400项</a:t>
            </a:r>
            <a:r>
              <a:rPr lang="zh-CN" altLang="zh-CN" sz="16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，联合50余个机构推出国际AI标准峰会机制，上线AI标准交换数据库。</a:t>
            </a:r>
            <a:endParaRPr lang="zh-CN" altLang="zh-CN" sz="16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80000"/>
              </a:lnSpc>
              <a:buNone/>
            </a:pPr>
            <a:r>
              <a:rPr lang="zh-CN" altLang="zh-CN" sz="1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美国联邦政府：</a:t>
            </a:r>
            <a:r>
              <a:rPr lang="zh-CN" altLang="zh-CN" sz="16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2024年出台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59项</a:t>
            </a:r>
            <a:r>
              <a:rPr lang="zh-CN" altLang="zh-CN" sz="16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AI监管规定，较2023年翻倍。</a:t>
            </a:r>
            <a:endParaRPr lang="en-US" altLang="zh-CN" sz="1600" b="1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80000"/>
              </a:lnSpc>
              <a:buNone/>
            </a:pPr>
            <a:r>
              <a:rPr lang="zh-CN" altLang="zh-CN" sz="1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全球立法：</a:t>
            </a:r>
            <a:r>
              <a:rPr lang="zh-CN" altLang="zh-CN" sz="16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2024年</a:t>
            </a:r>
            <a:r>
              <a:rPr lang="zh-CN" altLang="zh-CN" sz="16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75个主要国家AI相关议题提及</a:t>
            </a:r>
            <a:r>
              <a: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1889次</a:t>
            </a:r>
            <a:r>
              <a:rPr lang="zh-CN" altLang="zh-CN" sz="16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，同比增长21.3%，较2016年增长9倍。</a:t>
            </a:r>
            <a:endParaRPr lang="zh-CN" altLang="zh-CN" sz="1600" b="1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180000"/>
              </a:lnSpc>
              <a:buNone/>
            </a:pPr>
            <a:r>
              <a:rPr lang="zh-CN" altLang="zh-CN" sz="1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OECD、联合国、非盟：</a:t>
            </a:r>
            <a:r>
              <a:rPr lang="zh-CN" altLang="zh-CN" sz="16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密集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出台人工智能治理框架</a:t>
            </a:r>
            <a:r>
              <a:rPr lang="zh-CN" altLang="zh-CN" sz="16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zh-CN" sz="16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3" name="文本框 12"/>
          <p:cNvSpPr txBox="1"/>
          <p:nvPr/>
        </p:nvSpPr>
        <p:spPr>
          <a:xfrm>
            <a:off x="5572699" y="2552896"/>
            <a:ext cx="1557141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endParaRPr lang="en-US" altLang="zh-CN" sz="3600" b="1" dirty="0">
              <a:solidFill>
                <a:schemeClr val="accent2">
                  <a:lumMod val="7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50000"/>
              </a:lnSpc>
              <a:buNone/>
            </a:pPr>
            <a:r>
              <a:rPr lang="zh-CN" alt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 国家标准</a:t>
            </a:r>
            <a:endParaRPr lang="zh-CN" altLang="zh-CN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4" name="文本框 14"/>
          <p:cNvSpPr txBox="1"/>
          <p:nvPr/>
        </p:nvSpPr>
        <p:spPr>
          <a:xfrm>
            <a:off x="7553171" y="2545639"/>
            <a:ext cx="1557141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endParaRPr lang="en-US" altLang="zh-CN" sz="3600" b="1" dirty="0">
              <a:solidFill>
                <a:schemeClr val="accent2">
                  <a:lumMod val="7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50000"/>
              </a:lnSpc>
              <a:buNone/>
            </a:pPr>
            <a:r>
              <a:rPr lang="zh-CN" alt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 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</a:t>
            </a:r>
            <a:r>
              <a:rPr lang="zh-CN" alt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</a:t>
            </a:r>
            <a:endParaRPr lang="zh-CN" altLang="zh-CN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5" name="文本框 19"/>
          <p:cNvSpPr txBox="1"/>
          <p:nvPr/>
        </p:nvSpPr>
        <p:spPr>
          <a:xfrm>
            <a:off x="9487480" y="2542853"/>
            <a:ext cx="1557141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zh-CN" sz="36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endParaRPr lang="en-US" altLang="zh-CN" sz="3600" b="1" dirty="0">
              <a:solidFill>
                <a:schemeClr val="accent2">
                  <a:lumMod val="7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50000"/>
              </a:lnSpc>
              <a:buNone/>
            </a:pPr>
            <a:r>
              <a:rPr lang="zh-CN" alt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 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</a:t>
            </a:r>
            <a:r>
              <a:rPr lang="zh-CN" altLang="zh-CN" sz="1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</a:t>
            </a:r>
            <a:endParaRPr lang="zh-CN" altLang="zh-CN" sz="16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6" name="矩形 48"/>
          <p:cNvSpPr/>
          <p:nvPr/>
        </p:nvSpPr>
        <p:spPr>
          <a:xfrm>
            <a:off x="5355776" y="5123431"/>
            <a:ext cx="6406515" cy="969195"/>
          </a:xfrm>
          <a:prstGeom prst="rect">
            <a:avLst/>
          </a:prstGeom>
          <a:solidFill>
            <a:srgbClr val="176BAA"/>
          </a:solidFill>
          <a:ln>
            <a:solidFill>
              <a:srgbClr val="176B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未来，谁率先在新域新质赛道构建标准和规则体系，谁就能将技术创新优势先行转化为市场竞争优势。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7" name="科技主题图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0000" y="115000"/>
            <a:ext cx="300000" cy="300000"/>
          </a:xfrm>
          <a:prstGeom prst="rect">
            <a:avLst/>
          </a:prstGeom>
        </p:spPr>
      </p:pic>
      <p:pic>
        <p:nvPicPr>
          <p:cNvPr id="218" name="赛迪标识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86" y="109737"/>
            <a:ext cx="1221213" cy="4227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2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221" name="蓝色阅读区"/>
          <p:cNvSpPr/>
          <p:nvPr/>
        </p:nvSpPr>
        <p:spPr>
          <a:xfrm>
            <a:off x="173736" y="758952"/>
            <a:ext cx="11841480" cy="5870448"/>
          </a:xfrm>
          <a:prstGeom prst="rect">
            <a:avLst/>
          </a:prstGeom>
          <a:solidFill>
            <a:srgbClr val="E5F1FA"/>
          </a:solidFill>
          <a:ln>
            <a:noFill/>
          </a:ln>
        </p:spPr>
        <p:txBody>
          <a:bodyPr/>
          <a:p/>
        </p:txBody>
      </p:sp>
      <p:sp>
        <p:nvSpPr>
          <p:cNvPr id="222" name="标识底板"/>
          <p:cNvSpPr/>
          <p:nvPr/>
        </p:nvSpPr>
        <p:spPr>
          <a:xfrm>
            <a:off x="54864" y="54864"/>
            <a:ext cx="1353312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/>
        </p:txBody>
      </p:sp>
      <p:sp>
        <p:nvSpPr>
          <p:cNvPr id="223" name="object 4"/>
          <p:cNvSpPr txBox="1"/>
          <p:nvPr/>
        </p:nvSpPr>
        <p:spPr>
          <a:xfrm>
            <a:off x="381155" y="838695"/>
            <a:ext cx="11520000" cy="435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67995" fontAlgn="auto">
              <a:lnSpc>
                <a:spcPct val="153000"/>
              </a:lnSpc>
              <a:spcBef>
                <a:spcPts val="100"/>
              </a:spcBef>
            </a:pP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人工智能已不仅仅是工具的变革，而成为变革的工具，展现出强大的引领性、渗透性和颠覆性。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24" name="object 3"/>
          <p:cNvSpPr txBox="1">
            <a:spLocks noGrp="1"/>
          </p:cNvSpPr>
          <p:nvPr>
            <p:ph type="title"/>
          </p:nvPr>
        </p:nvSpPr>
        <p:spPr>
          <a:xfrm>
            <a:off x="1551940" y="101600"/>
            <a:ext cx="1018857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buClrTx/>
              <a:buSzTx/>
              <a:buFontTx/>
            </a:pP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  <a:sym typeface="+mn-ea"/>
              </a:rPr>
              <a:t>趋势三：人工智能成为牵引全域变革的通用目的技术</a:t>
            </a:r>
            <a:endParaRPr lang="zh-CN" altLang="en-US" sz="2700" dirty="0">
              <a:solidFill>
                <a:srgbClr val="FFFFFF"/>
              </a:solidFill>
              <a:ea typeface="微软雅黑" panose="020B0503020204020204" charset="-122"/>
              <a:sym typeface="+mn-ea"/>
            </a:endParaRPr>
          </a:p>
        </p:txBody>
      </p:sp>
      <p:sp>
        <p:nvSpPr>
          <p:cNvPr id="225" name="任意形状 13"/>
          <p:cNvSpPr/>
          <p:nvPr/>
        </p:nvSpPr>
        <p:spPr>
          <a:xfrm>
            <a:off x="8510270" y="3024505"/>
            <a:ext cx="2846070" cy="632460"/>
          </a:xfrm>
          <a:custGeom>
            <a:avLst/>
            <a:gdLst>
              <a:gd name="connsiteX0" fmla="*/ 2255650 w 2397818"/>
              <a:gd name="connsiteY0" fmla="*/ 0 h 807312"/>
              <a:gd name="connsiteX1" fmla="*/ 0 w 2397818"/>
              <a:gd name="connsiteY1" fmla="*/ 0 h 807312"/>
              <a:gd name="connsiteX2" fmla="*/ 0 w 2397818"/>
              <a:gd name="connsiteY2" fmla="*/ 807312 h 807312"/>
              <a:gd name="connsiteX3" fmla="*/ 2255650 w 2397818"/>
              <a:gd name="connsiteY3" fmla="*/ 807312 h 807312"/>
              <a:gd name="connsiteX4" fmla="*/ 2397819 w 2397818"/>
              <a:gd name="connsiteY4" fmla="*/ 403656 h 80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7818" h="807312">
                <a:moveTo>
                  <a:pt x="2255650" y="0"/>
                </a:moveTo>
                <a:lnTo>
                  <a:pt x="0" y="0"/>
                </a:lnTo>
                <a:lnTo>
                  <a:pt x="0" y="807312"/>
                </a:lnTo>
                <a:lnTo>
                  <a:pt x="2255650" y="807312"/>
                </a:lnTo>
                <a:lnTo>
                  <a:pt x="2397819" y="403656"/>
                </a:lnTo>
                <a:close/>
              </a:path>
            </a:pathLst>
          </a:custGeom>
          <a:solidFill>
            <a:srgbClr val="0965BD"/>
          </a:solidFill>
          <a:ln w="12690" cap="flat">
            <a:noFill/>
            <a:prstDash val="solid"/>
            <a:miter/>
          </a:ln>
        </p:spPr>
        <p:txBody>
          <a:bodyPr vert="horz" wrap="square" lIns="91440" tIns="45720" rIns="91440" bIns="45720" numCol="1" spcCol="0" rtlCol="0" fromWordArt="0" anchor="ctr" anchorCtr="0" forceAA="0" compatLnSpc="0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26" name="任意形状 14"/>
          <p:cNvSpPr/>
          <p:nvPr/>
        </p:nvSpPr>
        <p:spPr>
          <a:xfrm>
            <a:off x="5892800" y="3024505"/>
            <a:ext cx="2846070" cy="646430"/>
          </a:xfrm>
          <a:custGeom>
            <a:avLst/>
            <a:gdLst>
              <a:gd name="connsiteX0" fmla="*/ 2255650 w 2397818"/>
              <a:gd name="connsiteY0" fmla="*/ 0 h 807312"/>
              <a:gd name="connsiteX1" fmla="*/ 0 w 2397818"/>
              <a:gd name="connsiteY1" fmla="*/ 0 h 807312"/>
              <a:gd name="connsiteX2" fmla="*/ 0 w 2397818"/>
              <a:gd name="connsiteY2" fmla="*/ 807312 h 807312"/>
              <a:gd name="connsiteX3" fmla="*/ 2255650 w 2397818"/>
              <a:gd name="connsiteY3" fmla="*/ 807312 h 807312"/>
              <a:gd name="connsiteX4" fmla="*/ 2397819 w 2397818"/>
              <a:gd name="connsiteY4" fmla="*/ 403656 h 80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7818" h="807312">
                <a:moveTo>
                  <a:pt x="2255650" y="0"/>
                </a:moveTo>
                <a:lnTo>
                  <a:pt x="0" y="0"/>
                </a:lnTo>
                <a:lnTo>
                  <a:pt x="0" y="807312"/>
                </a:lnTo>
                <a:lnTo>
                  <a:pt x="2255650" y="807312"/>
                </a:lnTo>
                <a:lnTo>
                  <a:pt x="2397819" y="403656"/>
                </a:lnTo>
                <a:close/>
              </a:path>
            </a:pathLst>
          </a:custGeom>
          <a:solidFill>
            <a:srgbClr val="1478D1"/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7" name="任意形状 15"/>
          <p:cNvSpPr/>
          <p:nvPr/>
        </p:nvSpPr>
        <p:spPr>
          <a:xfrm>
            <a:off x="3215640" y="3024505"/>
            <a:ext cx="2846070" cy="646430"/>
          </a:xfrm>
          <a:custGeom>
            <a:avLst/>
            <a:gdLst>
              <a:gd name="connsiteX0" fmla="*/ 2255650 w 2397818"/>
              <a:gd name="connsiteY0" fmla="*/ 0 h 807312"/>
              <a:gd name="connsiteX1" fmla="*/ 0 w 2397818"/>
              <a:gd name="connsiteY1" fmla="*/ 0 h 807312"/>
              <a:gd name="connsiteX2" fmla="*/ 0 w 2397818"/>
              <a:gd name="connsiteY2" fmla="*/ 807312 h 807312"/>
              <a:gd name="connsiteX3" fmla="*/ 2255650 w 2397818"/>
              <a:gd name="connsiteY3" fmla="*/ 807312 h 807312"/>
              <a:gd name="connsiteX4" fmla="*/ 2397818 w 2397818"/>
              <a:gd name="connsiteY4" fmla="*/ 403656 h 80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7818" h="807312">
                <a:moveTo>
                  <a:pt x="2255650" y="0"/>
                </a:moveTo>
                <a:lnTo>
                  <a:pt x="0" y="0"/>
                </a:lnTo>
                <a:lnTo>
                  <a:pt x="0" y="807312"/>
                </a:lnTo>
                <a:lnTo>
                  <a:pt x="2255650" y="807312"/>
                </a:lnTo>
                <a:lnTo>
                  <a:pt x="2397818" y="403656"/>
                </a:lnTo>
                <a:close/>
              </a:path>
            </a:pathLst>
          </a:custGeom>
          <a:solidFill>
            <a:srgbClr val="1D6FAF"/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8" name="任意形状 16"/>
          <p:cNvSpPr/>
          <p:nvPr/>
        </p:nvSpPr>
        <p:spPr>
          <a:xfrm>
            <a:off x="537845" y="3024505"/>
            <a:ext cx="2846070" cy="646430"/>
          </a:xfrm>
          <a:custGeom>
            <a:avLst/>
            <a:gdLst>
              <a:gd name="connsiteX0" fmla="*/ 2255650 w 2397818"/>
              <a:gd name="connsiteY0" fmla="*/ 0 h 807312"/>
              <a:gd name="connsiteX1" fmla="*/ 0 w 2397818"/>
              <a:gd name="connsiteY1" fmla="*/ 0 h 807312"/>
              <a:gd name="connsiteX2" fmla="*/ 0 w 2397818"/>
              <a:gd name="connsiteY2" fmla="*/ 807312 h 807312"/>
              <a:gd name="connsiteX3" fmla="*/ 2255650 w 2397818"/>
              <a:gd name="connsiteY3" fmla="*/ 807312 h 807312"/>
              <a:gd name="connsiteX4" fmla="*/ 2397818 w 2397818"/>
              <a:gd name="connsiteY4" fmla="*/ 403656 h 80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7818" h="807312">
                <a:moveTo>
                  <a:pt x="2255650" y="0"/>
                </a:moveTo>
                <a:lnTo>
                  <a:pt x="0" y="0"/>
                </a:lnTo>
                <a:lnTo>
                  <a:pt x="0" y="807312"/>
                </a:lnTo>
                <a:lnTo>
                  <a:pt x="2255650" y="807312"/>
                </a:lnTo>
                <a:lnTo>
                  <a:pt x="2397818" y="403656"/>
                </a:lnTo>
                <a:close/>
              </a:path>
            </a:pathLst>
          </a:custGeom>
          <a:solidFill>
            <a:srgbClr val="3977A7"/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9" name="文本框 45"/>
          <p:cNvSpPr txBox="1"/>
          <p:nvPr/>
        </p:nvSpPr>
        <p:spPr>
          <a:xfrm>
            <a:off x="1049655" y="2999105"/>
            <a:ext cx="1880870" cy="5988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</a:rPr>
              <a:t>蒸汽时代</a:t>
            </a:r>
            <a:endParaRPr lang="zh-CN" altLang="en-US" sz="2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</a:endParaRPr>
          </a:p>
        </p:txBody>
      </p:sp>
      <p:sp>
        <p:nvSpPr>
          <p:cNvPr id="230" name="文本框 24"/>
          <p:cNvSpPr txBox="1"/>
          <p:nvPr/>
        </p:nvSpPr>
        <p:spPr>
          <a:xfrm>
            <a:off x="3766185" y="2999105"/>
            <a:ext cx="1880870" cy="5988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</a:rPr>
              <a:t>电气时代</a:t>
            </a:r>
            <a:endParaRPr lang="zh-CN" altLang="en-US" sz="2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</a:endParaRPr>
          </a:p>
        </p:txBody>
      </p:sp>
      <p:sp>
        <p:nvSpPr>
          <p:cNvPr id="231" name="文本框 59"/>
          <p:cNvSpPr txBox="1"/>
          <p:nvPr/>
        </p:nvSpPr>
        <p:spPr>
          <a:xfrm>
            <a:off x="6430645" y="2999105"/>
            <a:ext cx="1880870" cy="59880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</a:rPr>
              <a:t>信息时代</a:t>
            </a:r>
            <a:endParaRPr lang="zh-CN" altLang="en-US" sz="2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</a:endParaRPr>
          </a:p>
        </p:txBody>
      </p:sp>
      <p:sp>
        <p:nvSpPr>
          <p:cNvPr id="232" name="文本框 66"/>
          <p:cNvSpPr txBox="1"/>
          <p:nvPr/>
        </p:nvSpPr>
        <p:spPr>
          <a:xfrm>
            <a:off x="9115425" y="2999105"/>
            <a:ext cx="1880870" cy="59880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</a:ex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</a:rPr>
              <a:t>智能时代</a:t>
            </a:r>
            <a:endParaRPr lang="zh-CN" altLang="en-US" sz="2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</a:endParaRPr>
          </a:p>
        </p:txBody>
      </p:sp>
      <p:pic>
        <p:nvPicPr>
          <p:cNvPr id="233" name="图片 124"/>
          <p:cNvPicPr/>
          <p:nvPr/>
        </p:nvPicPr>
        <p:blipFill>
          <a:blip r:embed="rId4"/>
          <a:stretch>
            <a:fillRect/>
          </a:stretch>
        </p:blipFill>
        <p:spPr>
          <a:xfrm>
            <a:off x="533400" y="3766820"/>
            <a:ext cx="2434590" cy="1410970"/>
          </a:xfrm>
          <a:prstGeom prst="rect">
            <a:avLst/>
          </a:prstGeom>
        </p:spPr>
      </p:pic>
      <p:sp>
        <p:nvSpPr>
          <p:cNvPr id="234" name="文本框 125"/>
          <p:cNvSpPr txBox="1"/>
          <p:nvPr/>
        </p:nvSpPr>
        <p:spPr>
          <a:xfrm>
            <a:off x="541020" y="1645285"/>
            <a:ext cx="2539365" cy="11239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indent="0" algn="just">
              <a:lnSpc>
                <a:spcPct val="150000"/>
              </a:lnSpc>
              <a:spcAft>
                <a:spcPts val="1000"/>
              </a:spcAft>
              <a:buFont typeface="+mj-ea"/>
              <a:buNone/>
            </a:pP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蒸汽技术革命实现了机械化生产，替代了部分体力劳动。</a:t>
            </a:r>
            <a:endParaRPr lang="zh-CN" altLang="en-US" sz="1600" b="1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5" name="文本框 130"/>
          <p:cNvSpPr txBox="1"/>
          <p:nvPr/>
        </p:nvSpPr>
        <p:spPr>
          <a:xfrm>
            <a:off x="4983480" y="3920490"/>
            <a:ext cx="2861310" cy="1329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lvl="0" algn="just">
              <a:lnSpc>
                <a:spcPct val="150000"/>
              </a:lnSpc>
              <a:spcAft>
                <a:spcPts val="1000"/>
              </a:spcAft>
              <a:buClrTx/>
              <a:buSzTx/>
              <a:buFont typeface="+mj-ea"/>
            </a:pP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36" name="图片 131"/>
          <p:cNvPicPr/>
          <p:nvPr/>
        </p:nvPicPr>
        <p:blipFill>
          <a:blip r:embed="rId5"/>
          <a:stretch>
            <a:fillRect/>
          </a:stretch>
        </p:blipFill>
        <p:spPr>
          <a:xfrm>
            <a:off x="3395345" y="1543050"/>
            <a:ext cx="2434590" cy="1379855"/>
          </a:xfrm>
          <a:prstGeom prst="rect">
            <a:avLst/>
          </a:prstGeom>
        </p:spPr>
      </p:pic>
      <p:sp>
        <p:nvSpPr>
          <p:cNvPr id="237" name="文本框 132"/>
          <p:cNvSpPr txBox="1"/>
          <p:nvPr/>
        </p:nvSpPr>
        <p:spPr>
          <a:xfrm>
            <a:off x="5951220" y="1645285"/>
            <a:ext cx="2559685" cy="12058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lvl="0" algn="just">
              <a:lnSpc>
                <a:spcPct val="150000"/>
              </a:lnSpc>
              <a:spcAft>
                <a:spcPts val="1000"/>
              </a:spcAft>
              <a:buClrTx/>
              <a:buSzTx/>
              <a:buFont typeface="+mj-ea"/>
            </a:pP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信息技术革命推动了自动化生产，优化了生产流程控制。</a:t>
            </a: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38" name="图片 133"/>
          <p:cNvPicPr/>
          <p:nvPr/>
        </p:nvPicPr>
        <p:blipFill>
          <a:blip r:embed="rId6"/>
          <a:stretch>
            <a:fillRect/>
          </a:stretch>
        </p:blipFill>
        <p:spPr>
          <a:xfrm>
            <a:off x="8608695" y="1524635"/>
            <a:ext cx="2388235" cy="1400810"/>
          </a:xfrm>
          <a:prstGeom prst="rect">
            <a:avLst/>
          </a:prstGeom>
        </p:spPr>
      </p:pic>
      <p:sp>
        <p:nvSpPr>
          <p:cNvPr id="239" name="文本框 134"/>
          <p:cNvSpPr txBox="1"/>
          <p:nvPr/>
        </p:nvSpPr>
        <p:spPr>
          <a:xfrm>
            <a:off x="3384550" y="3782060"/>
            <a:ext cx="2508885" cy="12985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lvl="0" algn="just">
              <a:lnSpc>
                <a:spcPct val="150000"/>
              </a:lnSpc>
              <a:spcAft>
                <a:spcPts val="1000"/>
              </a:spcAft>
              <a:buClrTx/>
              <a:buSzTx/>
              <a:buFont typeface="+mj-ea"/>
            </a:pP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电气技术革命开启了规模化生产，大幅提升了生产效率。</a:t>
            </a: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40" name="图片 1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3455" y="3769360"/>
            <a:ext cx="2454910" cy="1402715"/>
          </a:xfrm>
          <a:prstGeom prst="rect">
            <a:avLst/>
          </a:prstGeom>
        </p:spPr>
      </p:pic>
      <p:sp>
        <p:nvSpPr>
          <p:cNvPr id="241" name="文本框 137"/>
          <p:cNvSpPr txBox="1"/>
          <p:nvPr/>
        </p:nvSpPr>
        <p:spPr>
          <a:xfrm>
            <a:off x="8668385" y="3751580"/>
            <a:ext cx="2559685" cy="14509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lvl="0" algn="just">
              <a:lnSpc>
                <a:spcPct val="150000"/>
              </a:lnSpc>
              <a:spcAft>
                <a:spcPts val="1000"/>
              </a:spcAft>
              <a:buClrTx/>
              <a:buSzTx/>
              <a:buFont typeface="+mj-ea"/>
            </a:pP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人工智能技术不仅替代了大量体力劳动，更扩展至部分脑力劳动领域。</a:t>
            </a: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just">
              <a:lnSpc>
                <a:spcPct val="150000"/>
              </a:lnSpc>
              <a:spcAft>
                <a:spcPts val="1000"/>
              </a:spcAft>
              <a:buClrTx/>
              <a:buSzTx/>
              <a:buFont typeface="+mj-ea"/>
            </a:pP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2" name="文本框 7"/>
          <p:cNvSpPr txBox="1"/>
          <p:nvPr/>
        </p:nvSpPr>
        <p:spPr>
          <a:xfrm>
            <a:off x="541020" y="5334635"/>
            <a:ext cx="4874260" cy="1198880"/>
          </a:xfrm>
          <a:prstGeom prst="rect">
            <a:avLst/>
          </a:prstGeom>
          <a:noFill/>
          <a:ln w="19050">
            <a:solidFill>
              <a:srgbClr val="0753A1"/>
            </a:solidFill>
            <a:prstDash val="sysDash"/>
          </a:ln>
          <a:extLst>
            <a:ext uri="{909E8E84-426E-40DD-AFC4-6F175D3DCCD1}"/>
          </a:extLst>
        </p:spPr>
        <p:txBody>
          <a:bodyPr wrap="square">
            <a:spAutoFit/>
          </a:bodyPr>
          <a:lstStyle/>
          <a:p>
            <a:pPr indent="0" algn="just" defTabSz="266700" fontAlgn="auto">
              <a:lnSpc>
                <a:spcPts val="288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2025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年我国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推理数据量首次超过训练数据量，日均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Token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调用量从年初</a:t>
            </a:r>
            <a:r>
              <a:rPr lang="en-US" altLang="zh-CN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万亿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激增至年末</a:t>
            </a:r>
            <a:r>
              <a:rPr lang="en-US" altLang="zh-CN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100万亿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，顶尖大模型迭代周期从</a:t>
            </a:r>
            <a:r>
              <a:rPr lang="en-US" altLang="zh-CN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数月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压缩至</a:t>
            </a:r>
            <a:r>
              <a:rPr lang="en-US" altLang="zh-CN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数周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乃至</a:t>
            </a:r>
            <a:r>
              <a:rPr lang="en-US" altLang="zh-CN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数天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3" name="文本框 9"/>
          <p:cNvSpPr txBox="1"/>
          <p:nvPr/>
        </p:nvSpPr>
        <p:spPr>
          <a:xfrm>
            <a:off x="5913755" y="5334635"/>
            <a:ext cx="5442585" cy="1198880"/>
          </a:xfrm>
          <a:prstGeom prst="rect">
            <a:avLst/>
          </a:prstGeom>
          <a:noFill/>
          <a:ln w="19050">
            <a:solidFill>
              <a:srgbClr val="0753A1"/>
            </a:solidFill>
            <a:prstDash val="sysDash"/>
          </a:ln>
          <a:extLst>
            <a:ext uri="{909E8E84-426E-40DD-AFC4-6F175D3DCCD1}"/>
          </a:extLst>
        </p:spPr>
        <p:txBody>
          <a:bodyPr wrap="square">
            <a:spAutoFit/>
          </a:bodyPr>
          <a:lstStyle/>
          <a:p>
            <a:pPr lvl="0" algn="just" defTabSz="266700">
              <a:lnSpc>
                <a:spcPts val="2880"/>
              </a:lnSpc>
              <a:buClrTx/>
              <a:buSzTx/>
              <a:buFontTx/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建成</a:t>
            </a:r>
            <a:r>
              <a:rPr lang="en-US" altLang="zh-CN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500多家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卓越级智能工厂，涵盖超</a:t>
            </a:r>
            <a:r>
              <a:rPr lang="en-US" altLang="zh-CN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80%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制造业行业大类，国产算力与大模型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</a:t>
            </a:r>
            <a:r>
              <a:rPr lang="en-US" altLang="zh-CN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20个行业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形成</a:t>
            </a:r>
            <a:r>
              <a:rPr lang="en-US" altLang="zh-CN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1000多个应用场景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，个性化定制、全生命周期服务等新模式不断拓展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44" name="科技主题图标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60000" y="115000"/>
            <a:ext cx="300000" cy="300000"/>
          </a:xfrm>
          <a:prstGeom prst="rect">
            <a:avLst/>
          </a:prstGeom>
        </p:spPr>
      </p:pic>
      <p:pic>
        <p:nvPicPr>
          <p:cNvPr id="245" name="赛迪标识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286" y="109737"/>
            <a:ext cx="1221213" cy="4227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svg="http://schemas.microsoft.com/office/drawing/2016/SVG/main" xmlns:r="http://schemas.openxmlformats.org/officeDocument/2006/relationships" xmlns:a="http://schemas.openxmlformats.org/drawingml/2006/main" xmlns:p="http://schemas.openxmlformats.org/presentationml/2006/main" xmlns:mc="http://schemas.openxmlformats.org/markup-compatibility/2006" mc:Ignorable="asvg">
  <p:cSld>
    <p:spTree>
      <p:nvGrpSpPr>
        <p:cNvPr id="2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248" name="蓝色阅读区"/>
          <p:cNvSpPr/>
          <p:nvPr/>
        </p:nvSpPr>
        <p:spPr>
          <a:xfrm>
            <a:off x="173736" y="758952"/>
            <a:ext cx="11841480" cy="5870448"/>
          </a:xfrm>
          <a:prstGeom prst="rect">
            <a:avLst/>
          </a:prstGeom>
          <a:solidFill>
            <a:srgbClr val="E5F1FA"/>
          </a:solidFill>
          <a:ln>
            <a:noFill/>
          </a:ln>
        </p:spPr>
        <p:txBody>
          <a:bodyPr/>
          <a:p/>
        </p:txBody>
      </p:sp>
      <p:sp>
        <p:nvSpPr>
          <p:cNvPr id="249" name="标识底板"/>
          <p:cNvSpPr/>
          <p:nvPr/>
        </p:nvSpPr>
        <p:spPr>
          <a:xfrm>
            <a:off x="54864" y="54864"/>
            <a:ext cx="1353312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/>
        </p:txBody>
      </p:sp>
      <p:sp>
        <p:nvSpPr>
          <p:cNvPr id="250" name="object 3"/>
          <p:cNvSpPr txBox="1">
            <a:spLocks noGrp="1"/>
          </p:cNvSpPr>
          <p:nvPr>
            <p:ph type="title"/>
          </p:nvPr>
        </p:nvSpPr>
        <p:spPr>
          <a:xfrm>
            <a:off x="1551940" y="101600"/>
            <a:ext cx="1018857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buClrTx/>
              <a:buSzTx/>
              <a:buFontTx/>
            </a:pP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  <a:sym typeface="Noto Sans SC" panose="020B0200000000000000" pitchFamily="34" charset="-122"/>
              </a:rPr>
              <a:t>趋势四：外空、深海、极地成为新域新质创新前沿高地</a:t>
            </a:r>
            <a:endParaRPr lang="zh-CN" altLang="en-US" sz="2700" dirty="0">
              <a:solidFill>
                <a:srgbClr val="FFFFFF"/>
              </a:solidFill>
              <a:ea typeface="微软雅黑" panose="020B0503020204020204" charset="-122"/>
              <a:sym typeface="Noto Sans SC" panose="020B0200000000000000" pitchFamily="34" charset="-122"/>
            </a:endParaRPr>
          </a:p>
        </p:txBody>
      </p:sp>
      <p:sp>
        <p:nvSpPr>
          <p:cNvPr id="251" name="AutoShape 11"/>
          <p:cNvSpPr/>
          <p:nvPr/>
        </p:nvSpPr>
        <p:spPr>
          <a:xfrm>
            <a:off x="228600" y="1447800"/>
            <a:ext cx="3759200" cy="5226050"/>
          </a:xfrm>
          <a:prstGeom prst="roundRect">
            <a:avLst>
              <a:gd name="adj" fmla="val 202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D7EB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2" name="AutoShape 12"/>
          <p:cNvSpPr/>
          <p:nvPr/>
        </p:nvSpPr>
        <p:spPr>
          <a:xfrm>
            <a:off x="4216400" y="1447800"/>
            <a:ext cx="3759200" cy="5226050"/>
          </a:xfrm>
          <a:prstGeom prst="roundRect">
            <a:avLst>
              <a:gd name="adj" fmla="val 202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D7EB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3" name="AutoShape 13"/>
          <p:cNvSpPr/>
          <p:nvPr/>
        </p:nvSpPr>
        <p:spPr>
          <a:xfrm>
            <a:off x="8204200" y="1447800"/>
            <a:ext cx="3759200" cy="5226050"/>
          </a:xfrm>
          <a:prstGeom prst="roundRect">
            <a:avLst>
              <a:gd name="adj" fmla="val 202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D7EB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4" name="AutoShape 16"/>
          <p:cNvSpPr txBox="1"/>
          <p:nvPr/>
        </p:nvSpPr>
        <p:spPr>
          <a:xfrm>
            <a:off x="279400" y="1481455"/>
            <a:ext cx="33782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Noto Sans SC" panose="020B0200000000000000" pitchFamily="34" charset="-122"/>
                <a:sym typeface="Noto Sans SC" panose="020B0200000000000000" pitchFamily="34" charset="-122"/>
              </a:rPr>
              <a:t>外空：商业航天加速发展，重大原创成果密集涌现</a:t>
            </a:r>
            <a:endParaRPr lang="en-US" sz="13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Noto Sans SC" panose="020B0200000000000000" pitchFamily="34" charset="-122"/>
              <a:sym typeface="Noto Sans SC" panose="020B0200000000000000" pitchFamily="34" charset="-122"/>
            </a:endParaRPr>
          </a:p>
        </p:txBody>
      </p:sp>
      <p:sp>
        <p:nvSpPr>
          <p:cNvPr id="255" name="AutoShape 18"/>
          <p:cNvSpPr txBox="1"/>
          <p:nvPr/>
        </p:nvSpPr>
        <p:spPr>
          <a:xfrm>
            <a:off x="330200" y="3453765"/>
            <a:ext cx="3530600" cy="2679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技术创新与重大成果：</a:t>
            </a:r>
            <a:endParaRPr lang="en-US" sz="14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sp>
        <p:nvSpPr>
          <p:cNvPr id="256" name="AutoShape 19"/>
          <p:cNvSpPr txBox="1"/>
          <p:nvPr/>
        </p:nvSpPr>
        <p:spPr>
          <a:xfrm>
            <a:off x="355600" y="3748405"/>
            <a:ext cx="3505200" cy="10382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71450" indent="-171450" algn="l" fontAlgn="auto">
              <a:lnSpc>
                <a:spcPct val="117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可复用火箭、低轨卫星互联网、太空计算、太空制造、碎片治理、智能碰撞预警等成果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涌现。</a:t>
            </a:r>
            <a:endParaRPr lang="en-US" sz="1200" b="1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indent="-171450" algn="l" fontAlgn="auto">
              <a:lnSpc>
                <a:spcPct val="117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"嫦娥"落月、"天和"驻空、"天问"探火等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。</a:t>
            </a:r>
            <a:endParaRPr lang="zh-CN" altLang="en-US" sz="1200" b="1" i="0" u="none" strike="noStrik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pic>
        <p:nvPicPr>
          <p:cNvPr id="257" name="Picture 20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>
            <a:off x="330200" y="4908550"/>
            <a:ext cx="165100" cy="217805"/>
          </a:xfrm>
          <a:prstGeom prst="rect">
            <a:avLst/>
          </a:prstGeom>
        </p:spPr>
      </p:pic>
      <p:sp>
        <p:nvSpPr>
          <p:cNvPr id="258" name="AutoShape 21"/>
          <p:cNvSpPr txBox="1"/>
          <p:nvPr/>
        </p:nvSpPr>
        <p:spPr>
          <a:xfrm>
            <a:off x="546100" y="4874895"/>
            <a:ext cx="3302000" cy="2679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北斗赋能千行百业：</a:t>
            </a:r>
            <a:endParaRPr lang="en-US" sz="14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sp>
        <p:nvSpPr>
          <p:cNvPr id="259" name="AutoShape 22"/>
          <p:cNvSpPr txBox="1"/>
          <p:nvPr/>
        </p:nvSpPr>
        <p:spPr>
          <a:xfrm>
            <a:off x="355600" y="5160010"/>
            <a:ext cx="3505200" cy="73723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71450" indent="-171450" algn="l">
              <a:lnSpc>
                <a:spcPct val="117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北斗高精度时空底座、遥感智能解译、卫星物联终端广泛服务粮食安全估产、灾害应急响应、基础设施形变监测、城市精细化治理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。</a:t>
            </a:r>
            <a:endParaRPr lang="zh-CN" altLang="en-US" sz="1200" b="1" i="0" u="none" strike="noStrik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sp>
        <p:nvSpPr>
          <p:cNvPr id="260" name="AutoShape 37"/>
          <p:cNvSpPr txBox="1"/>
          <p:nvPr/>
        </p:nvSpPr>
        <p:spPr>
          <a:xfrm>
            <a:off x="4419600" y="1481455"/>
            <a:ext cx="33782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13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Noto Sans SC" panose="020B0200000000000000" pitchFamily="34" charset="-122"/>
                <a:sym typeface="Noto Sans SC" panose="020B0200000000000000" pitchFamily="34" charset="-122"/>
              </a:rPr>
              <a:t>深海：深渊探测能力提升，应用场景不断拓展</a:t>
            </a:r>
            <a:endParaRPr lang="en-US" sz="13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Noto Sans SC" panose="020B0200000000000000" pitchFamily="34" charset="-122"/>
              <a:sym typeface="Noto Sans SC" panose="020B0200000000000000" pitchFamily="34" charset="-122"/>
            </a:endParaRPr>
          </a:p>
        </p:txBody>
      </p:sp>
      <p:sp>
        <p:nvSpPr>
          <p:cNvPr id="261" name="AutoShape 39"/>
          <p:cNvSpPr txBox="1"/>
          <p:nvPr/>
        </p:nvSpPr>
        <p:spPr>
          <a:xfrm>
            <a:off x="4318000" y="3453765"/>
            <a:ext cx="3530600" cy="2679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关键技术与装备：</a:t>
            </a:r>
            <a:endParaRPr lang="en-US" sz="14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sp>
        <p:nvSpPr>
          <p:cNvPr id="262" name="AutoShape 40"/>
          <p:cNvSpPr txBox="1"/>
          <p:nvPr/>
        </p:nvSpPr>
        <p:spPr>
          <a:xfrm>
            <a:off x="4343400" y="3748405"/>
            <a:ext cx="3505200" cy="10382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71450" indent="-171450" algn="l">
              <a:lnSpc>
                <a:spcPct val="157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"奋斗者"号实现万米深渊科考常态化作业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。</a:t>
            </a:r>
            <a:endParaRPr lang="en-US" sz="1200" b="1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indent="-171450" algn="l">
              <a:lnSpc>
                <a:spcPct val="157000"/>
              </a:lnSpc>
              <a:buFont typeface="Arial" panose="020B0604020202020204" pitchFamily="34" charset="0"/>
              <a:buChar char="•"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"海斗一号"等具备深渊探测与精细化作业能力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。</a:t>
            </a:r>
            <a:endParaRPr lang="en-US" sz="1200" b="1" i="0" u="none" strike="noStrik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  <a:p>
            <a:pPr marL="171450" indent="-171450" algn="l">
              <a:lnSpc>
                <a:spcPct val="157000"/>
              </a:lnSpc>
              <a:buFont typeface="Arial" panose="020B0604020202020204" pitchFamily="34" charset="0"/>
              <a:buChar char="•"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深海声呐融合探测、水下通信等技术加快突破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。</a:t>
            </a:r>
            <a:endParaRPr lang="zh-CN" altLang="en-US" sz="1200" b="1" i="0" u="none" strike="noStrik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pic>
        <p:nvPicPr>
          <p:cNvPr id="263" name="Picture 41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r:embed="rId7"/>
              </a:ext>
            </a:extLst>
          </a:blip>
          <a:stretch>
            <a:fillRect/>
          </a:stretch>
        </p:blipFill>
        <p:spPr>
          <a:xfrm>
            <a:off x="4318000" y="4908550"/>
            <a:ext cx="165100" cy="217805"/>
          </a:xfrm>
          <a:prstGeom prst="rect">
            <a:avLst/>
          </a:prstGeom>
        </p:spPr>
      </p:pic>
      <p:sp>
        <p:nvSpPr>
          <p:cNvPr id="264" name="AutoShape 42"/>
          <p:cNvSpPr txBox="1"/>
          <p:nvPr/>
        </p:nvSpPr>
        <p:spPr>
          <a:xfrm>
            <a:off x="4533900" y="4874895"/>
            <a:ext cx="3302000" cy="2679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作业模式升级：</a:t>
            </a:r>
            <a:endParaRPr lang="en-US" sz="14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sp>
        <p:nvSpPr>
          <p:cNvPr id="265" name="AutoShape 43"/>
          <p:cNvSpPr txBox="1"/>
          <p:nvPr/>
        </p:nvSpPr>
        <p:spPr>
          <a:xfrm>
            <a:off x="4343400" y="5160010"/>
            <a:ext cx="3505200" cy="73723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71450" indent="-171450" algn="l">
              <a:lnSpc>
                <a:spcPct val="117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深海探测由单装备作业向载人、无人协同作业拓展，为深海资源勘探、生态监测和海底工程运维提供有力支撑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。</a:t>
            </a:r>
            <a:endParaRPr lang="zh-CN" altLang="en-US" sz="1200" b="1" i="0" u="none" strike="noStrik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sp>
        <p:nvSpPr>
          <p:cNvPr id="266" name="AutoShape 58"/>
          <p:cNvSpPr txBox="1"/>
          <p:nvPr/>
        </p:nvSpPr>
        <p:spPr>
          <a:xfrm>
            <a:off x="8331200" y="1481455"/>
            <a:ext cx="33782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Noto Sans SC" panose="020B0200000000000000" pitchFamily="34" charset="-122"/>
                <a:sym typeface="Noto Sans SC" panose="020B0200000000000000" pitchFamily="34" charset="-122"/>
              </a:rPr>
              <a:t>极地：自主装备突破，绿色科考支撑能力增强</a:t>
            </a:r>
            <a:endParaRPr lang="en-US" sz="14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Noto Sans SC" panose="020B0200000000000000" pitchFamily="34" charset="-122"/>
              <a:sym typeface="Noto Sans SC" panose="020B0200000000000000" pitchFamily="34" charset="-122"/>
            </a:endParaRPr>
          </a:p>
        </p:txBody>
      </p:sp>
      <p:sp>
        <p:nvSpPr>
          <p:cNvPr id="267" name="AutoShape 60"/>
          <p:cNvSpPr txBox="1"/>
          <p:nvPr/>
        </p:nvSpPr>
        <p:spPr>
          <a:xfrm>
            <a:off x="8305800" y="3453765"/>
            <a:ext cx="3530600" cy="2679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重要突破与标志性成果：</a:t>
            </a:r>
            <a:endParaRPr lang="en-US" sz="14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sp>
        <p:nvSpPr>
          <p:cNvPr id="268" name="AutoShape 61"/>
          <p:cNvSpPr txBox="1"/>
          <p:nvPr/>
        </p:nvSpPr>
        <p:spPr>
          <a:xfrm>
            <a:off x="8331200" y="3768725"/>
            <a:ext cx="3505200" cy="10382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71450" indent="-171450" algn="l">
              <a:lnSpc>
                <a:spcPct val="147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3413米国产南极冰盖热水钻系统刷新世界纪录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。</a:t>
            </a:r>
            <a:endParaRPr lang="en-US" sz="1200" b="1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indent="-171450" algn="l">
              <a:lnSpc>
                <a:spcPct val="147000"/>
              </a:lnSpc>
              <a:buFont typeface="Arial" panose="020B0604020202020204" pitchFamily="34" charset="0"/>
              <a:buChar char="•"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自主研制的"雪豹"车完成万公里级南极测试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。</a:t>
            </a:r>
            <a:endParaRPr lang="en-US" sz="1200" b="1" i="0" u="none" strike="noStrik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  <a:p>
            <a:pPr marL="171450" indent="-171450" algn="l">
              <a:lnSpc>
                <a:spcPct val="147000"/>
              </a:lnSpc>
              <a:buFont typeface="Arial" panose="020B0604020202020204" pitchFamily="34" charset="0"/>
              <a:buChar char="•"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南极秦岭站风光氢储系统投入运行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。</a:t>
            </a:r>
            <a:endParaRPr lang="zh-CN" altLang="en-US" sz="1200" b="1" i="0" u="none" strike="noStrik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pic>
        <p:nvPicPr>
          <p:cNvPr id="269" name="Picture 62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r:embed="rId9"/>
              </a:ext>
            </a:extLst>
          </a:blip>
          <a:stretch>
            <a:fillRect/>
          </a:stretch>
        </p:blipFill>
        <p:spPr>
          <a:xfrm>
            <a:off x="8305800" y="4908550"/>
            <a:ext cx="165100" cy="217805"/>
          </a:xfrm>
          <a:prstGeom prst="rect">
            <a:avLst/>
          </a:prstGeom>
        </p:spPr>
      </p:pic>
      <p:sp>
        <p:nvSpPr>
          <p:cNvPr id="270" name="AutoShape 63"/>
          <p:cNvSpPr txBox="1"/>
          <p:nvPr/>
        </p:nvSpPr>
        <p:spPr>
          <a:xfrm>
            <a:off x="8521700" y="4874895"/>
            <a:ext cx="3302000" cy="2679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提供关键支撑：</a:t>
            </a:r>
            <a:endParaRPr lang="en-US" sz="14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sp>
        <p:nvSpPr>
          <p:cNvPr id="271" name="AutoShape 64"/>
          <p:cNvSpPr txBox="1"/>
          <p:nvPr/>
        </p:nvSpPr>
        <p:spPr>
          <a:xfrm>
            <a:off x="8331200" y="5160010"/>
            <a:ext cx="3505200" cy="73723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71450" indent="-171450" algn="l">
              <a:lnSpc>
                <a:spcPct val="117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为冰下深部探测、冰原快速机动和绿色科考提供关键支撑</a:t>
            </a:r>
            <a:r>
              <a:rPr lang="zh-CN" altLang="en-US" sz="1200" b="1" i="0" u="none" strike="noStrik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rPr>
              <a:t>。</a:t>
            </a:r>
            <a:endParaRPr lang="zh-CN" altLang="en-US" sz="1200" b="1" i="0" u="none" strike="noStrik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pitchFamily="34" charset="-122"/>
            </a:endParaRPr>
          </a:p>
        </p:txBody>
      </p:sp>
      <p:pic>
        <p:nvPicPr>
          <p:cNvPr id="272" name="Picture 23"/>
          <p:cNvPicPr>
            <a:picLocks noChangeAspect="1"/>
          </p:cNvPicPr>
          <p:nvPr/>
        </p:nvPicPr>
        <p:blipFill>
          <a:blip r:embed="rId10"/>
          <a:srcRect t="25217" b="25217"/>
          <a:stretch>
            <a:fillRect/>
          </a:stretch>
        </p:blipFill>
        <p:spPr>
          <a:xfrm>
            <a:off x="228600" y="5888990"/>
            <a:ext cx="879475" cy="537210"/>
          </a:xfrm>
          <a:prstGeom prst="roundRect">
            <a:avLst>
              <a:gd name="adj" fmla="val 12500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73" name="Picture 24"/>
          <p:cNvPicPr>
            <a:picLocks noChangeAspect="1"/>
          </p:cNvPicPr>
          <p:nvPr/>
        </p:nvPicPr>
        <p:blipFill>
          <a:blip r:embed="rId11"/>
          <a:srcRect t="17535" b="17535"/>
          <a:stretch>
            <a:fillRect/>
          </a:stretch>
        </p:blipFill>
        <p:spPr>
          <a:xfrm>
            <a:off x="1188085" y="5888990"/>
            <a:ext cx="879475" cy="537210"/>
          </a:xfrm>
          <a:prstGeom prst="roundRect">
            <a:avLst>
              <a:gd name="adj" fmla="val 12500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74" name="Picture 25"/>
          <p:cNvPicPr>
            <a:picLocks noChangeAspect="1"/>
          </p:cNvPicPr>
          <p:nvPr/>
        </p:nvPicPr>
        <p:blipFill>
          <a:blip r:embed="rId12"/>
          <a:srcRect t="22727" b="22727"/>
          <a:stretch>
            <a:fillRect/>
          </a:stretch>
        </p:blipFill>
        <p:spPr>
          <a:xfrm>
            <a:off x="2148205" y="5888990"/>
            <a:ext cx="879475" cy="537210"/>
          </a:xfrm>
          <a:prstGeom prst="roundRect">
            <a:avLst>
              <a:gd name="adj" fmla="val 12500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75" name="Picture 26"/>
          <p:cNvPicPr>
            <a:picLocks noChangeAspect="1"/>
          </p:cNvPicPr>
          <p:nvPr/>
        </p:nvPicPr>
        <p:blipFill>
          <a:blip r:embed="rId13"/>
          <a:srcRect t="25112" b="25112"/>
          <a:stretch>
            <a:fillRect/>
          </a:stretch>
        </p:blipFill>
        <p:spPr>
          <a:xfrm>
            <a:off x="3108325" y="5888990"/>
            <a:ext cx="879475" cy="537210"/>
          </a:xfrm>
          <a:prstGeom prst="roundRect">
            <a:avLst>
              <a:gd name="adj" fmla="val 12500"/>
            </a:avLst>
          </a:prstGeom>
          <a:noFill/>
          <a:ln w="25400" cap="flat" cmpd="sng">
            <a:noFill/>
            <a:prstDash val="solid"/>
            <a:round/>
          </a:ln>
        </p:spPr>
      </p:pic>
      <p:grpSp>
        <p:nvGrpSpPr>
          <p:cNvPr id="276" name="组合 97"/>
          <p:cNvGrpSpPr/>
          <p:nvPr/>
        </p:nvGrpSpPr>
        <p:grpSpPr>
          <a:xfrm rot="0">
            <a:off x="228600" y="5872480"/>
            <a:ext cx="7769860" cy="822960"/>
            <a:chOff x="360" y="9248"/>
            <a:chExt cx="12236" cy="1296"/>
          </a:xfrm>
        </p:grpSpPr>
        <p:sp>
          <p:nvSpPr>
            <p:cNvPr id="277" name="AutoShape 27"/>
            <p:cNvSpPr/>
            <p:nvPr/>
          </p:nvSpPr>
          <p:spPr>
            <a:xfrm>
              <a:off x="360" y="10120"/>
              <a:ext cx="1385" cy="424"/>
            </a:xfrm>
            <a:prstGeom prst="roundRect">
              <a:avLst>
                <a:gd name="adj" fmla="val 0"/>
              </a:avLst>
            </a:prstGeom>
            <a:solidFill>
              <a:srgbClr val="194BA0">
                <a:alpha val="8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8" name="AutoShape 28"/>
            <p:cNvSpPr/>
            <p:nvPr/>
          </p:nvSpPr>
          <p:spPr>
            <a:xfrm>
              <a:off x="360" y="10120"/>
              <a:ext cx="1385" cy="424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2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63500" tIns="63500" rIns="63500" bIns="6350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sz="1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rPr>
                <a:t>"嫦娥"落月</a:t>
              </a:r>
              <a:endParaRPr sz="1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endParaRPr>
            </a:p>
          </p:txBody>
        </p:sp>
        <p:sp>
          <p:nvSpPr>
            <p:cNvPr id="279" name="AutoShape 29"/>
            <p:cNvSpPr/>
            <p:nvPr/>
          </p:nvSpPr>
          <p:spPr>
            <a:xfrm>
              <a:off x="1871" y="10120"/>
              <a:ext cx="1385" cy="424"/>
            </a:xfrm>
            <a:prstGeom prst="roundRect">
              <a:avLst>
                <a:gd name="adj" fmla="val 0"/>
              </a:avLst>
            </a:prstGeom>
            <a:solidFill>
              <a:srgbClr val="194BA0">
                <a:alpha val="8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0" name="AutoShape 30"/>
            <p:cNvSpPr/>
            <p:nvPr/>
          </p:nvSpPr>
          <p:spPr>
            <a:xfrm>
              <a:off x="1871" y="10120"/>
              <a:ext cx="1385" cy="424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2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63500" tIns="63500" rIns="63500" bIns="6350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sz="1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rPr>
                <a:t>"天和"驻空</a:t>
              </a:r>
              <a:endParaRPr sz="1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endParaRPr>
            </a:p>
          </p:txBody>
        </p:sp>
        <p:sp>
          <p:nvSpPr>
            <p:cNvPr id="281" name="AutoShape 31"/>
            <p:cNvSpPr/>
            <p:nvPr/>
          </p:nvSpPr>
          <p:spPr>
            <a:xfrm>
              <a:off x="3383" y="10120"/>
              <a:ext cx="1385" cy="424"/>
            </a:xfrm>
            <a:prstGeom prst="roundRect">
              <a:avLst>
                <a:gd name="adj" fmla="val 0"/>
              </a:avLst>
            </a:prstGeom>
            <a:solidFill>
              <a:srgbClr val="194BA0">
                <a:alpha val="8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2" name="AutoShape 32"/>
            <p:cNvSpPr/>
            <p:nvPr/>
          </p:nvSpPr>
          <p:spPr>
            <a:xfrm>
              <a:off x="3383" y="10120"/>
              <a:ext cx="1385" cy="424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2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63500" tIns="63500" rIns="63500" bIns="6350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sz="1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rPr>
                <a:t>"天问"探火</a:t>
              </a:r>
              <a:endParaRPr sz="1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endParaRPr>
            </a:p>
          </p:txBody>
        </p:sp>
        <p:sp>
          <p:nvSpPr>
            <p:cNvPr id="283" name="AutoShape 33"/>
            <p:cNvSpPr/>
            <p:nvPr/>
          </p:nvSpPr>
          <p:spPr>
            <a:xfrm>
              <a:off x="4895" y="10120"/>
              <a:ext cx="1385" cy="424"/>
            </a:xfrm>
            <a:prstGeom prst="roundRect">
              <a:avLst>
                <a:gd name="adj" fmla="val 0"/>
              </a:avLst>
            </a:prstGeom>
            <a:solidFill>
              <a:srgbClr val="194BA0">
                <a:alpha val="8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4" name="AutoShape 34"/>
            <p:cNvSpPr/>
            <p:nvPr/>
          </p:nvSpPr>
          <p:spPr>
            <a:xfrm>
              <a:off x="4863" y="10120"/>
              <a:ext cx="1417" cy="424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2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63500" tIns="63500" rIns="63500" bIns="6350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sz="1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rPr>
                <a:t>北斗应用</a:t>
              </a:r>
              <a:endParaRPr sz="1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endParaRPr>
            </a:p>
          </p:txBody>
        </p:sp>
        <p:grpSp>
          <p:nvGrpSpPr>
            <p:cNvPr id="285" name="组合 111"/>
            <p:cNvGrpSpPr/>
            <p:nvPr/>
          </p:nvGrpSpPr>
          <p:grpSpPr>
            <a:xfrm>
              <a:off x="6659" y="9248"/>
              <a:ext cx="5937" cy="1270"/>
              <a:chOff x="6576" y="9402"/>
              <a:chExt cx="5802" cy="1270"/>
            </a:xfrm>
          </p:grpSpPr>
          <p:pic>
            <p:nvPicPr>
              <p:cNvPr id="286" name="Picture 44"/>
              <p:cNvPicPr>
                <a:picLocks noChangeAspect="1"/>
              </p:cNvPicPr>
              <p:nvPr/>
            </p:nvPicPr>
            <p:blipFill>
              <a:blip r:embed="rId14"/>
              <a:srcRect t="17676" b="17676"/>
              <a:stretch>
                <a:fillRect/>
              </a:stretch>
            </p:blipFill>
            <p:spPr>
              <a:xfrm>
                <a:off x="6576" y="9402"/>
                <a:ext cx="1340" cy="846"/>
              </a:xfrm>
              <a:prstGeom prst="roundRect">
                <a:avLst>
                  <a:gd name="adj" fmla="val 12500"/>
                </a:avLst>
              </a:prstGeom>
              <a:noFill/>
              <a:ln w="25400" cap="flat" cmpd="sng">
                <a:noFill/>
                <a:prstDash val="solid"/>
                <a:round/>
              </a:ln>
            </p:spPr>
          </p:pic>
          <p:pic>
            <p:nvPicPr>
              <p:cNvPr id="287" name="Picture 45"/>
              <p:cNvPicPr>
                <a:picLocks noChangeAspect="1"/>
              </p:cNvPicPr>
              <p:nvPr/>
            </p:nvPicPr>
            <p:blipFill>
              <a:blip r:embed="rId15"/>
              <a:srcRect t="17432" b="17432"/>
              <a:stretch>
                <a:fillRect/>
              </a:stretch>
            </p:blipFill>
            <p:spPr>
              <a:xfrm>
                <a:off x="8038" y="9402"/>
                <a:ext cx="1340" cy="846"/>
              </a:xfrm>
              <a:prstGeom prst="roundRect">
                <a:avLst>
                  <a:gd name="adj" fmla="val 12500"/>
                </a:avLst>
              </a:prstGeom>
              <a:noFill/>
              <a:ln w="25400" cap="flat" cmpd="sng">
                <a:noFill/>
                <a:prstDash val="solid"/>
                <a:round/>
              </a:ln>
            </p:spPr>
          </p:pic>
          <p:pic>
            <p:nvPicPr>
              <p:cNvPr id="288" name="Picture 46"/>
              <p:cNvPicPr>
                <a:picLocks noChangeAspect="1"/>
              </p:cNvPicPr>
              <p:nvPr/>
            </p:nvPicPr>
            <p:blipFill>
              <a:blip r:embed="rId16"/>
              <a:srcRect t="16616" b="16616"/>
              <a:stretch>
                <a:fillRect/>
              </a:stretch>
            </p:blipFill>
            <p:spPr>
              <a:xfrm>
                <a:off x="9500" y="9402"/>
                <a:ext cx="1340" cy="846"/>
              </a:xfrm>
              <a:prstGeom prst="roundRect">
                <a:avLst>
                  <a:gd name="adj" fmla="val 12500"/>
                </a:avLst>
              </a:prstGeom>
              <a:noFill/>
              <a:ln w="25400" cap="flat" cmpd="sng">
                <a:noFill/>
                <a:prstDash val="solid"/>
                <a:round/>
              </a:ln>
            </p:spPr>
          </p:pic>
          <p:pic>
            <p:nvPicPr>
              <p:cNvPr id="289" name="Picture 47"/>
              <p:cNvPicPr>
                <a:picLocks noChangeAspect="1"/>
              </p:cNvPicPr>
              <p:nvPr/>
            </p:nvPicPr>
            <p:blipFill>
              <a:blip r:embed="rId17"/>
              <a:srcRect t="16715" b="16715"/>
              <a:stretch>
                <a:fillRect/>
              </a:stretch>
            </p:blipFill>
            <p:spPr>
              <a:xfrm>
                <a:off x="10963" y="9402"/>
                <a:ext cx="1340" cy="846"/>
              </a:xfrm>
              <a:prstGeom prst="roundRect">
                <a:avLst>
                  <a:gd name="adj" fmla="val 12500"/>
                </a:avLst>
              </a:prstGeom>
              <a:noFill/>
              <a:ln w="25400" cap="flat" cmpd="sng">
                <a:noFill/>
                <a:prstDash val="solid"/>
                <a:round/>
              </a:ln>
            </p:spPr>
          </p:pic>
          <p:sp>
            <p:nvSpPr>
              <p:cNvPr id="290" name="AutoShape 48"/>
              <p:cNvSpPr/>
              <p:nvPr/>
            </p:nvSpPr>
            <p:spPr>
              <a:xfrm>
                <a:off x="6576" y="10248"/>
                <a:ext cx="1340" cy="424"/>
              </a:xfrm>
              <a:prstGeom prst="roundRect">
                <a:avLst>
                  <a:gd name="adj" fmla="val 0"/>
                </a:avLst>
              </a:prstGeom>
              <a:solidFill>
                <a:srgbClr val="0F6E8C">
                  <a:alpha val="85000"/>
                </a:srgbClr>
              </a:solidFill>
              <a:ln w="25400" cap="flat" cmpd="sng">
                <a:noFill/>
                <a:prstDash val="solid"/>
                <a:round/>
              </a:ln>
            </p:spPr>
            <p:txBody>
              <a:bodyPr vert="horz" wrap="square" lIns="63500" tIns="63500" rIns="63500" bIns="63500" rtlCol="0" anchor="ctr"/>
              <a:lstStyle/>
              <a:p>
                <a:pPr algn="ctr">
                  <a:defRPr/>
                </a:pPr>
                <a:endParaRPr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1" name="AutoShape 49"/>
              <p:cNvSpPr/>
              <p:nvPr/>
            </p:nvSpPr>
            <p:spPr>
              <a:xfrm>
                <a:off x="6576" y="10248"/>
                <a:ext cx="1340" cy="424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3">
                <a:schemeClr val="accent2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63500" tIns="63500" rIns="63500" bIns="63500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  <a:defRPr/>
                </a:pPr>
                <a:r>
                  <a:rPr sz="1000" b="1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Noto Sans SC" panose="020B0200000000000000" pitchFamily="34" charset="-122"/>
                  </a:rPr>
                  <a:t>"奋斗者"号</a:t>
                </a:r>
                <a:endParaRPr sz="1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endParaRPr>
              </a:p>
            </p:txBody>
          </p:sp>
          <p:sp>
            <p:nvSpPr>
              <p:cNvPr id="292" name="AutoShape 50"/>
              <p:cNvSpPr/>
              <p:nvPr/>
            </p:nvSpPr>
            <p:spPr>
              <a:xfrm>
                <a:off x="8038" y="10248"/>
                <a:ext cx="1340" cy="424"/>
              </a:xfrm>
              <a:prstGeom prst="roundRect">
                <a:avLst>
                  <a:gd name="adj" fmla="val 0"/>
                </a:avLst>
              </a:prstGeom>
              <a:solidFill>
                <a:srgbClr val="0F6E8C">
                  <a:alpha val="85000"/>
                </a:srgbClr>
              </a:solidFill>
              <a:ln w="25400" cap="flat" cmpd="sng">
                <a:noFill/>
                <a:prstDash val="solid"/>
                <a:round/>
              </a:ln>
            </p:spPr>
            <p:txBody>
              <a:bodyPr vert="horz" wrap="square" lIns="63500" tIns="63500" rIns="63500" bIns="63500" rtlCol="0" anchor="ctr"/>
              <a:lstStyle/>
              <a:p>
                <a:pPr algn="ctr">
                  <a:defRPr/>
                </a:pPr>
                <a:endParaRPr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3" name="AutoShape 51"/>
              <p:cNvSpPr/>
              <p:nvPr/>
            </p:nvSpPr>
            <p:spPr>
              <a:xfrm>
                <a:off x="8038" y="10248"/>
                <a:ext cx="1340" cy="424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3">
                <a:schemeClr val="accent2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63500" tIns="63500" rIns="63500" bIns="63500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  <a:defRPr/>
                </a:pPr>
                <a:r>
                  <a:rPr sz="1000" b="1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Noto Sans SC" panose="020B0200000000000000" pitchFamily="34" charset="-122"/>
                  </a:rPr>
                  <a:t>海斗一号</a:t>
                </a:r>
                <a:endParaRPr sz="1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endParaRPr>
              </a:p>
            </p:txBody>
          </p:sp>
          <p:sp>
            <p:nvSpPr>
              <p:cNvPr id="294" name="AutoShape 52"/>
              <p:cNvSpPr/>
              <p:nvPr/>
            </p:nvSpPr>
            <p:spPr>
              <a:xfrm>
                <a:off x="9500" y="10248"/>
                <a:ext cx="1340" cy="424"/>
              </a:xfrm>
              <a:prstGeom prst="roundRect">
                <a:avLst>
                  <a:gd name="adj" fmla="val 0"/>
                </a:avLst>
              </a:prstGeom>
              <a:solidFill>
                <a:srgbClr val="0F6E8C">
                  <a:alpha val="85000"/>
                </a:srgbClr>
              </a:solidFill>
              <a:ln w="25400" cap="flat" cmpd="sng">
                <a:noFill/>
                <a:prstDash val="solid"/>
                <a:round/>
              </a:ln>
            </p:spPr>
            <p:txBody>
              <a:bodyPr vert="horz" wrap="square" lIns="63500" tIns="63500" rIns="63500" bIns="63500" rtlCol="0" anchor="ctr"/>
              <a:lstStyle/>
              <a:p>
                <a:pPr algn="ctr">
                  <a:defRPr/>
                </a:pPr>
                <a:endParaRPr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5" name="AutoShape 53"/>
              <p:cNvSpPr/>
              <p:nvPr/>
            </p:nvSpPr>
            <p:spPr>
              <a:xfrm>
                <a:off x="9500" y="10248"/>
                <a:ext cx="1340" cy="424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3">
                <a:schemeClr val="accent2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63500" tIns="63500" rIns="63500" bIns="63500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  <a:defRPr/>
                </a:pPr>
                <a:r>
                  <a:rPr sz="1000" b="1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Noto Sans SC" panose="020B0200000000000000" pitchFamily="34" charset="-122"/>
                  </a:rPr>
                  <a:t>深海探测</a:t>
                </a:r>
                <a:endParaRPr sz="1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endParaRPr>
              </a:p>
            </p:txBody>
          </p:sp>
          <p:sp>
            <p:nvSpPr>
              <p:cNvPr id="296" name="AutoShape 54"/>
              <p:cNvSpPr/>
              <p:nvPr/>
            </p:nvSpPr>
            <p:spPr>
              <a:xfrm>
                <a:off x="10963" y="10248"/>
                <a:ext cx="1340" cy="424"/>
              </a:xfrm>
              <a:prstGeom prst="roundRect">
                <a:avLst>
                  <a:gd name="adj" fmla="val 0"/>
                </a:avLst>
              </a:prstGeom>
              <a:solidFill>
                <a:srgbClr val="0F6E8C">
                  <a:alpha val="85000"/>
                </a:srgbClr>
              </a:solidFill>
              <a:ln w="25400" cap="flat" cmpd="sng">
                <a:noFill/>
                <a:prstDash val="solid"/>
                <a:round/>
              </a:ln>
            </p:spPr>
            <p:txBody>
              <a:bodyPr vert="horz" wrap="square" lIns="63500" tIns="63500" rIns="63500" bIns="63500" rtlCol="0" anchor="ctr"/>
              <a:lstStyle/>
              <a:p>
                <a:pPr algn="ctr">
                  <a:defRPr/>
                </a:pPr>
                <a:endParaRPr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7" name="AutoShape 55"/>
              <p:cNvSpPr/>
              <p:nvPr/>
            </p:nvSpPr>
            <p:spPr>
              <a:xfrm>
                <a:off x="10963" y="10248"/>
                <a:ext cx="1415" cy="424"/>
              </a:xfrm>
              <a:prstGeom prst="rect">
                <a:avLst/>
              </a:prstGeom>
            </p:spPr>
            <p:style>
              <a:lnRef idx="0">
                <a:srgbClr val="FFFFFF"/>
              </a:lnRef>
              <a:fillRef idx="3">
                <a:schemeClr val="accent2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63500" tIns="63500" rIns="63500" bIns="63500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  <a:defRPr/>
                </a:pPr>
                <a:r>
                  <a:rPr sz="1000" b="1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Noto Sans SC" panose="020B0200000000000000" pitchFamily="34" charset="-122"/>
                  </a:rPr>
                  <a:t>海底工程运维</a:t>
                </a:r>
                <a:endParaRPr sz="1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endParaRPr>
              </a:p>
            </p:txBody>
          </p:sp>
        </p:grpSp>
      </p:grpSp>
      <p:grpSp>
        <p:nvGrpSpPr>
          <p:cNvPr id="298" name="组合 125"/>
          <p:cNvGrpSpPr/>
          <p:nvPr/>
        </p:nvGrpSpPr>
        <p:grpSpPr>
          <a:xfrm rot="0">
            <a:off x="8171815" y="5862955"/>
            <a:ext cx="3791585" cy="806450"/>
            <a:chOff x="12871" y="9233"/>
            <a:chExt cx="5809" cy="1270"/>
          </a:xfrm>
        </p:grpSpPr>
        <p:pic>
          <p:nvPicPr>
            <p:cNvPr id="299" name="Picture 65"/>
            <p:cNvPicPr>
              <a:picLocks noChangeAspect="1"/>
            </p:cNvPicPr>
            <p:nvPr/>
          </p:nvPicPr>
          <p:blipFill>
            <a:blip r:embed="rId18"/>
            <a:srcRect t="18119" b="18119"/>
            <a:stretch>
              <a:fillRect/>
            </a:stretch>
          </p:blipFill>
          <p:spPr>
            <a:xfrm>
              <a:off x="12953" y="9233"/>
              <a:ext cx="1397" cy="846"/>
            </a:xfrm>
            <a:prstGeom prst="roundRect">
              <a:avLst>
                <a:gd name="adj" fmla="val 12500"/>
              </a:avLst>
            </a:prstGeom>
            <a:noFill/>
            <a:ln w="25400" cap="flat" cmpd="sng">
              <a:noFill/>
              <a:prstDash val="solid"/>
              <a:round/>
            </a:ln>
          </p:spPr>
        </p:pic>
        <p:pic>
          <p:nvPicPr>
            <p:cNvPr id="300" name="Picture 66"/>
            <p:cNvPicPr>
              <a:picLocks noChangeAspect="1"/>
            </p:cNvPicPr>
            <p:nvPr/>
          </p:nvPicPr>
          <p:blipFill>
            <a:blip r:embed="rId19"/>
            <a:srcRect t="25757" b="25757"/>
            <a:stretch>
              <a:fillRect/>
            </a:stretch>
          </p:blipFill>
          <p:spPr>
            <a:xfrm>
              <a:off x="14415" y="9233"/>
              <a:ext cx="1340" cy="846"/>
            </a:xfrm>
            <a:prstGeom prst="roundRect">
              <a:avLst>
                <a:gd name="adj" fmla="val 12500"/>
              </a:avLst>
            </a:prstGeom>
            <a:noFill/>
            <a:ln w="25400" cap="flat" cmpd="sng">
              <a:noFill/>
              <a:prstDash val="solid"/>
              <a:round/>
            </a:ln>
          </p:spPr>
        </p:pic>
        <p:pic>
          <p:nvPicPr>
            <p:cNvPr id="301" name="Picture 67"/>
            <p:cNvPicPr>
              <a:picLocks noChangeAspect="1"/>
            </p:cNvPicPr>
            <p:nvPr/>
          </p:nvPicPr>
          <p:blipFill>
            <a:blip r:embed="rId20"/>
            <a:srcRect t="27759" b="27759"/>
            <a:stretch>
              <a:fillRect/>
            </a:stretch>
          </p:blipFill>
          <p:spPr>
            <a:xfrm>
              <a:off x="15820" y="9233"/>
              <a:ext cx="1429" cy="846"/>
            </a:xfrm>
            <a:prstGeom prst="roundRect">
              <a:avLst>
                <a:gd name="adj" fmla="val 12500"/>
              </a:avLst>
            </a:prstGeom>
            <a:noFill/>
            <a:ln w="25400" cap="flat" cmpd="sng">
              <a:noFill/>
              <a:prstDash val="solid"/>
              <a:round/>
            </a:ln>
          </p:spPr>
        </p:pic>
        <p:pic>
          <p:nvPicPr>
            <p:cNvPr id="302" name="Picture 68"/>
            <p:cNvPicPr>
              <a:picLocks noChangeAspect="1"/>
            </p:cNvPicPr>
            <p:nvPr/>
          </p:nvPicPr>
          <p:blipFill>
            <a:blip r:embed="rId21"/>
            <a:srcRect t="25757" b="25757"/>
            <a:stretch>
              <a:fillRect/>
            </a:stretch>
          </p:blipFill>
          <p:spPr>
            <a:xfrm>
              <a:off x="17340" y="9233"/>
              <a:ext cx="1340" cy="846"/>
            </a:xfrm>
            <a:prstGeom prst="roundRect">
              <a:avLst>
                <a:gd name="adj" fmla="val 12500"/>
              </a:avLst>
            </a:prstGeom>
            <a:noFill/>
            <a:ln w="25400" cap="flat" cmpd="sng">
              <a:noFill/>
              <a:prstDash val="solid"/>
              <a:round/>
            </a:ln>
          </p:spPr>
        </p:pic>
        <p:sp>
          <p:nvSpPr>
            <p:cNvPr id="303" name="AutoShape 69"/>
            <p:cNvSpPr/>
            <p:nvPr/>
          </p:nvSpPr>
          <p:spPr>
            <a:xfrm>
              <a:off x="12921" y="10079"/>
              <a:ext cx="1429" cy="424"/>
            </a:xfrm>
            <a:prstGeom prst="roundRect">
              <a:avLst>
                <a:gd name="adj" fmla="val 0"/>
              </a:avLst>
            </a:prstGeom>
            <a:solidFill>
              <a:srgbClr val="503CA0">
                <a:alpha val="8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" name="AutoShape 70"/>
            <p:cNvSpPr/>
            <p:nvPr/>
          </p:nvSpPr>
          <p:spPr>
            <a:xfrm>
              <a:off x="12871" y="10080"/>
              <a:ext cx="1498" cy="417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2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63500" tIns="63500" rIns="63500" bIns="6350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sz="95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rPr>
                <a:t>冰盖热水钻勘探</a:t>
              </a:r>
              <a:endParaRPr sz="95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endParaRPr>
            </a:p>
          </p:txBody>
        </p:sp>
        <p:sp>
          <p:nvSpPr>
            <p:cNvPr id="305" name="AutoShape 71"/>
            <p:cNvSpPr/>
            <p:nvPr/>
          </p:nvSpPr>
          <p:spPr>
            <a:xfrm>
              <a:off x="14415" y="10079"/>
              <a:ext cx="1340" cy="424"/>
            </a:xfrm>
            <a:prstGeom prst="roundRect">
              <a:avLst>
                <a:gd name="adj" fmla="val 0"/>
              </a:avLst>
            </a:prstGeom>
            <a:solidFill>
              <a:srgbClr val="503CA0">
                <a:alpha val="8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" name="AutoShape 72"/>
            <p:cNvSpPr/>
            <p:nvPr/>
          </p:nvSpPr>
          <p:spPr>
            <a:xfrm>
              <a:off x="14415" y="10079"/>
              <a:ext cx="1340" cy="424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2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63500" tIns="63500" rIns="63500" bIns="6350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sz="1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rPr>
                <a:t>"雪豹"车</a:t>
              </a:r>
              <a:endParaRPr sz="1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endParaRPr>
            </a:p>
          </p:txBody>
        </p:sp>
        <p:sp>
          <p:nvSpPr>
            <p:cNvPr id="307" name="AutoShape 73"/>
            <p:cNvSpPr/>
            <p:nvPr/>
          </p:nvSpPr>
          <p:spPr>
            <a:xfrm>
              <a:off x="15820" y="10079"/>
              <a:ext cx="1429" cy="424"/>
            </a:xfrm>
            <a:prstGeom prst="roundRect">
              <a:avLst>
                <a:gd name="adj" fmla="val 0"/>
              </a:avLst>
            </a:prstGeom>
            <a:solidFill>
              <a:srgbClr val="503CA0">
                <a:alpha val="8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8" name="AutoShape 74"/>
            <p:cNvSpPr/>
            <p:nvPr/>
          </p:nvSpPr>
          <p:spPr>
            <a:xfrm>
              <a:off x="15772" y="10073"/>
              <a:ext cx="1534" cy="424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2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63500" tIns="63500" rIns="63500" bIns="6350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sz="95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rPr>
                <a:t>秦岭站风光氢储</a:t>
              </a:r>
              <a:endParaRPr sz="95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endParaRPr>
            </a:p>
          </p:txBody>
        </p:sp>
        <p:sp>
          <p:nvSpPr>
            <p:cNvPr id="309" name="AutoShape 75"/>
            <p:cNvSpPr/>
            <p:nvPr/>
          </p:nvSpPr>
          <p:spPr>
            <a:xfrm>
              <a:off x="17340" y="10079"/>
              <a:ext cx="1340" cy="424"/>
            </a:xfrm>
            <a:prstGeom prst="roundRect">
              <a:avLst>
                <a:gd name="adj" fmla="val 0"/>
              </a:avLst>
            </a:prstGeom>
            <a:solidFill>
              <a:srgbClr val="503CA0">
                <a:alpha val="8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" name="AutoShape 76"/>
            <p:cNvSpPr/>
            <p:nvPr/>
          </p:nvSpPr>
          <p:spPr>
            <a:xfrm>
              <a:off x="17340" y="10079"/>
              <a:ext cx="1340" cy="424"/>
            </a:xfrm>
            <a:prstGeom prst="rect">
              <a:avLst/>
            </a:prstGeom>
          </p:spPr>
          <p:style>
            <a:lnRef idx="0">
              <a:srgbClr val="FFFFFF"/>
            </a:lnRef>
            <a:fillRef idx="3">
              <a:schemeClr val="accent2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63500" tIns="63500" rIns="63500" bIns="6350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sz="1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Noto Sans SC" panose="020B0200000000000000" pitchFamily="34" charset="-122"/>
                </a:rPr>
                <a:t>极科考</a:t>
              </a:r>
              <a:endParaRPr sz="1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pitchFamily="34" charset="-122"/>
              </a:endParaRPr>
            </a:p>
          </p:txBody>
        </p:sp>
      </p:grpSp>
      <p:pic>
        <p:nvPicPr>
          <p:cNvPr id="311" name="Picture 15" descr="space_hero_editable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0360" y="1983740"/>
            <a:ext cx="3520440" cy="1439545"/>
          </a:xfrm>
          <a:prstGeom prst="rect">
            <a:avLst/>
          </a:prstGeom>
        </p:spPr>
      </p:pic>
      <p:pic>
        <p:nvPicPr>
          <p:cNvPr id="312" name="Picture 31" descr="deepsea_hero_editable.jp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53560" y="1983740"/>
            <a:ext cx="3520440" cy="1439545"/>
          </a:xfrm>
          <a:prstGeom prst="rect">
            <a:avLst/>
          </a:prstGeom>
        </p:spPr>
      </p:pic>
      <p:pic>
        <p:nvPicPr>
          <p:cNvPr id="313" name="Picture 49" descr="polar_hero_editable.jp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305800" y="1983740"/>
            <a:ext cx="3520440" cy="1439545"/>
          </a:xfrm>
          <a:prstGeom prst="rect">
            <a:avLst/>
          </a:prstGeom>
        </p:spPr>
      </p:pic>
      <p:sp>
        <p:nvSpPr>
          <p:cNvPr id="314" name="AutoShape 10"/>
          <p:cNvSpPr txBox="1"/>
          <p:nvPr/>
        </p:nvSpPr>
        <p:spPr>
          <a:xfrm>
            <a:off x="584200" y="889000"/>
            <a:ext cx="10984865" cy="367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zh-CN" altLang="en-US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Noto Sans SC" panose="020B0200000000000000" pitchFamily="34" charset="-122"/>
              </a:rPr>
              <a:t>高端装备持续迸发创新活力，支撑大国重器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Noto Sans SC" panose="020B0200000000000000" pitchFamily="34" charset="-122"/>
              </a:rPr>
              <a:t>逐梦蓝天、</a:t>
            </a:r>
            <a:r>
              <a:rPr lang="zh-CN" altLang="en-US" b="1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Noto Sans SC" panose="020B0200000000000000" pitchFamily="34" charset="-122"/>
              </a:rPr>
              <a:t>走向深海、挺进极地。</a:t>
            </a:r>
            <a:endParaRPr lang="zh-CN" altLang="en-US" b="1" i="0" u="none" strike="noStrike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Noto Sans SC" panose="020B0200000000000000" pitchFamily="34" charset="-122"/>
            </a:endParaRPr>
          </a:p>
        </p:txBody>
      </p:sp>
      <p:cxnSp>
        <p:nvCxnSpPr>
          <p:cNvPr id="315" name="直接连接符 1"/>
          <p:cNvCxnSpPr/>
          <p:nvPr/>
        </p:nvCxnSpPr>
        <p:spPr>
          <a:xfrm>
            <a:off x="228600" y="1905000"/>
            <a:ext cx="3733800" cy="0"/>
          </a:xfrm>
          <a:prstGeom prst="line">
            <a:avLst/>
          </a:prstGeom>
          <a:ln>
            <a:solidFill>
              <a:srgbClr val="0753A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6" name="直接连接符 2"/>
          <p:cNvCxnSpPr/>
          <p:nvPr/>
        </p:nvCxnSpPr>
        <p:spPr>
          <a:xfrm>
            <a:off x="4228465" y="1905000"/>
            <a:ext cx="3733800" cy="0"/>
          </a:xfrm>
          <a:prstGeom prst="line">
            <a:avLst/>
          </a:prstGeom>
          <a:ln>
            <a:solidFill>
              <a:srgbClr val="0753A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7" name="直接连接符 3"/>
          <p:cNvCxnSpPr/>
          <p:nvPr/>
        </p:nvCxnSpPr>
        <p:spPr>
          <a:xfrm>
            <a:off x="8225155" y="1905000"/>
            <a:ext cx="3733800" cy="0"/>
          </a:xfrm>
          <a:prstGeom prst="line">
            <a:avLst/>
          </a:prstGeom>
          <a:ln>
            <a:solidFill>
              <a:srgbClr val="0753A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18" name="科技主题图标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860000" y="115000"/>
            <a:ext cx="300000" cy="300000"/>
          </a:xfrm>
          <a:prstGeom prst="rect">
            <a:avLst/>
          </a:prstGeom>
        </p:spPr>
      </p:pic>
      <p:pic>
        <p:nvPicPr>
          <p:cNvPr id="319" name="赛迪标识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2286" y="109737"/>
            <a:ext cx="1221213" cy="4227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svg="http://schemas.microsoft.com/office/drawing/2016/SVG/main" xmlns:r="http://schemas.openxmlformats.org/officeDocument/2006/relationships" xmlns:a="http://schemas.openxmlformats.org/drawingml/2006/main" xmlns:p="http://schemas.openxmlformats.org/presentationml/2006/main" xmlns:mc="http://schemas.openxmlformats.org/markup-compatibility/2006" mc:Ignorable="asvg">
  <p:cSld>
    <p:spTree>
      <p:nvGrpSpPr>
        <p:cNvPr id="3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322" name="蓝色阅读区"/>
          <p:cNvSpPr/>
          <p:nvPr/>
        </p:nvSpPr>
        <p:spPr>
          <a:xfrm>
            <a:off x="173736" y="758952"/>
            <a:ext cx="11841480" cy="5870448"/>
          </a:xfrm>
          <a:prstGeom prst="rect">
            <a:avLst/>
          </a:prstGeom>
          <a:solidFill>
            <a:srgbClr val="E5F1FA"/>
          </a:solidFill>
          <a:ln>
            <a:noFill/>
          </a:ln>
        </p:spPr>
        <p:txBody>
          <a:bodyPr/>
          <a:p/>
        </p:txBody>
      </p:sp>
      <p:sp>
        <p:nvSpPr>
          <p:cNvPr id="323" name="标识底板"/>
          <p:cNvSpPr/>
          <p:nvPr/>
        </p:nvSpPr>
        <p:spPr>
          <a:xfrm>
            <a:off x="54864" y="54864"/>
            <a:ext cx="1353312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/>
        </p:txBody>
      </p:sp>
      <p:sp>
        <p:nvSpPr>
          <p:cNvPr id="324" name="矩形 115"/>
          <p:cNvSpPr/>
          <p:nvPr/>
        </p:nvSpPr>
        <p:spPr>
          <a:xfrm>
            <a:off x="768985" y="1752600"/>
            <a:ext cx="10858500" cy="9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5" name="object 3"/>
          <p:cNvSpPr txBox="1">
            <a:spLocks noGrp="1"/>
          </p:cNvSpPr>
          <p:nvPr>
            <p:ph type="title"/>
          </p:nvPr>
        </p:nvSpPr>
        <p:spPr>
          <a:xfrm>
            <a:off x="1551940" y="101600"/>
            <a:ext cx="1018857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buClrTx/>
              <a:buSzTx/>
              <a:buFontTx/>
            </a:pP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</a:rPr>
              <a:t>趋势五：交叉融合地带成为新域新质创新的主战场</a:t>
            </a:r>
            <a:endParaRPr lang="zh-CN" altLang="en-US" sz="2700" dirty="0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326" name="object 7"/>
          <p:cNvSpPr txBox="1"/>
          <p:nvPr/>
        </p:nvSpPr>
        <p:spPr>
          <a:xfrm>
            <a:off x="438305" y="914895"/>
            <a:ext cx="11520000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67995" fontAlgn="auto">
              <a:lnSpc>
                <a:spcPct val="150000"/>
              </a:lnSpc>
              <a:spcBef>
                <a:spcPts val="100"/>
              </a:spcBef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交叉融合地带兼具多领域技术交叠与场景叠加优势，天然成为原创性、颠覆性创新集中涌现的突破口。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27" name="组合 3"/>
          <p:cNvGrpSpPr/>
          <p:nvPr/>
        </p:nvGrpSpPr>
        <p:grpSpPr>
          <a:xfrm>
            <a:off x="635635" y="1570990"/>
            <a:ext cx="452755" cy="335915"/>
            <a:chOff x="1001" y="2569"/>
            <a:chExt cx="585" cy="434"/>
          </a:xfrm>
        </p:grpSpPr>
        <p:sp>
          <p:nvSpPr>
            <p:cNvPr id="328" name="任意多边形 116"/>
            <p:cNvSpPr/>
            <p:nvPr/>
          </p:nvSpPr>
          <p:spPr>
            <a:xfrm>
              <a:off x="1001" y="2569"/>
              <a:ext cx="435" cy="435"/>
            </a:xfrm>
            <a:custGeom>
              <a:avLst/>
              <a:gdLst>
                <a:gd name="sw" fmla="*/ 1 w 435"/>
                <a:gd name="sh" fmla="*/ 1 h 435"/>
                <a:gd name="mins" fmla="min sw sh"/>
                <a:gd name="dsw" fmla="+- 0 sw mins"/>
                <a:gd name="dsh" fmla="+- 0 sh mins"/>
                <a:gd name="p0x0" fmla="*/ 217 w 435"/>
                <a:gd name="p0y0" fmla="*/ 0 h 435"/>
                <a:gd name="p0x1" fmla="*/ 337 w 435"/>
                <a:gd name="p0y1" fmla="*/ 0 h 435"/>
                <a:gd name="p0x2" fmla="*/ 435 w 435"/>
                <a:gd name="p0y2" fmla="*/ 97 h 435"/>
                <a:gd name="p0x3" fmla="*/ 435 w 435"/>
                <a:gd name="p0y3" fmla="*/ 217 h 435"/>
                <a:gd name="p0x4" fmla="*/ 435 w 435"/>
                <a:gd name="p0y4" fmla="*/ 337 h 435"/>
                <a:gd name="p0x5" fmla="*/ 337 w 435"/>
                <a:gd name="p0y5" fmla="*/ 435 h 435"/>
                <a:gd name="p0x6" fmla="*/ 217 w 435"/>
                <a:gd name="p0y6" fmla="*/ 435 h 435"/>
                <a:gd name="p0x7" fmla="*/ 97 w 435"/>
                <a:gd name="p0y7" fmla="*/ 435 h 435"/>
                <a:gd name="p0x8" fmla="*/ 0 w 435"/>
                <a:gd name="p0y8" fmla="*/ 337 h 435"/>
                <a:gd name="p0x9" fmla="*/ 0 w 435"/>
                <a:gd name="p0y9" fmla="*/ 217 h 435"/>
                <a:gd name="p0x10" fmla="*/ 0 w 435"/>
                <a:gd name="p0y10" fmla="*/ 97 h 435"/>
                <a:gd name="p0x11" fmla="*/ 97 w 435"/>
                <a:gd name="p0y11" fmla="*/ 0 h 435"/>
                <a:gd name="p0x12" fmla="*/ 217 w 435"/>
                <a:gd name="p0y12" fmla="*/ 0 h 43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cubicBezTo>
                    <a:pt x="p0x4" y="p0y4"/>
                    <a:pt x="p0x5" y="p0y5"/>
                    <a:pt x="p0x6" y="p0y6"/>
                  </a:cubicBezTo>
                  <a:cubicBezTo>
                    <a:pt x="p0x7" y="p0y7"/>
                    <a:pt x="p0x8" y="p0y8"/>
                    <a:pt x="p0x9" y="p0y9"/>
                  </a:cubicBezTo>
                  <a:cubicBezTo>
                    <a:pt x="p0x10" y="p0y10"/>
                    <a:pt x="p0x11" y="p0y11"/>
                    <a:pt x="p0x12" y="p0y12"/>
                  </a:cubicBezTo>
                  <a:close/>
                </a:path>
              </a:pathLst>
            </a:custGeom>
            <a:solidFill>
              <a:srgbClr val="4A89B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9" name="文本框 117"/>
            <p:cNvSpPr txBox="1"/>
            <p:nvPr/>
          </p:nvSpPr>
          <p:spPr>
            <a:xfrm>
              <a:off x="1076" y="2637"/>
              <a:ext cx="510" cy="3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r>
                <a:rPr sz="16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30" name="文本框 118"/>
          <p:cNvSpPr txBox="1"/>
          <p:nvPr/>
        </p:nvSpPr>
        <p:spPr>
          <a:xfrm>
            <a:off x="1007110" y="1619568"/>
            <a:ext cx="16002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600" b="1">
                <a:solidFill>
                  <a:srgbClr val="1A2233"/>
                </a:solidFill>
                <a:latin typeface="微软雅黑" panose="020B0503020204020204" charset="-122"/>
                <a:ea typeface="微软雅黑" panose="020B0503020204020204" charset="-122"/>
              </a:rPr>
              <a:t>智能网联汽车</a:t>
            </a:r>
            <a:endParaRPr sz="1600" b="1">
              <a:solidFill>
                <a:srgbClr val="1A22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31" name="图片 11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r:embed="rId5"/>
              </a:ext>
            </a:extLst>
          </a:blip>
          <a:srcRect l="-3492" t="-11556" r="-3492" b="-11556"/>
          <a:stretch>
            <a:fillRect/>
          </a:stretch>
        </p:blipFill>
        <p:spPr>
          <a:xfrm>
            <a:off x="3919855" y="1678940"/>
            <a:ext cx="213995" cy="175895"/>
          </a:xfrm>
          <a:prstGeom prst="rect">
            <a:avLst/>
          </a:prstGeom>
        </p:spPr>
      </p:pic>
      <p:sp>
        <p:nvSpPr>
          <p:cNvPr id="332" name="任意多边形 120"/>
          <p:cNvSpPr/>
          <p:nvPr/>
        </p:nvSpPr>
        <p:spPr>
          <a:xfrm>
            <a:off x="788035" y="3291205"/>
            <a:ext cx="952500" cy="281940"/>
          </a:xfrm>
          <a:custGeom>
            <a:avLst/>
            <a:gdLst>
              <a:gd name="sw" fmla="*/ 1 w 1320"/>
              <a:gd name="sh" fmla="*/ 1 h 360"/>
              <a:gd name="mins" fmla="min sw sh"/>
              <a:gd name="dsw" fmla="+- 0 sw mins"/>
              <a:gd name="dsh" fmla="+- 0 sh mins"/>
              <a:gd name="p0x0" fmla="*/ 180 w 1320"/>
              <a:gd name="p0y0" fmla="*/ 0 h 360"/>
              <a:gd name="p0x1" fmla="*/ 1140 w 1320"/>
              <a:gd name="p0y1" fmla="*/ 0 h 360"/>
              <a:gd name="p0x2" fmla="*/ 1239 w 1320"/>
              <a:gd name="p0y2" fmla="*/ 0 h 360"/>
              <a:gd name="p0x3" fmla="*/ 1320 w 1320"/>
              <a:gd name="p0y3" fmla="*/ 80 h 360"/>
              <a:gd name="p0x4" fmla="*/ 1320 w 1320"/>
              <a:gd name="p0y4" fmla="*/ 180 h 360"/>
              <a:gd name="p0x5" fmla="*/ 1320 w 1320"/>
              <a:gd name="p0y5" fmla="*/ 279 h 360"/>
              <a:gd name="p0x6" fmla="*/ 1239 w 1320"/>
              <a:gd name="p0y6" fmla="*/ 360 h 360"/>
              <a:gd name="p0x7" fmla="*/ 1140 w 1320"/>
              <a:gd name="p0y7" fmla="*/ 360 h 360"/>
              <a:gd name="p0x8" fmla="*/ 180 w 1320"/>
              <a:gd name="p0y8" fmla="*/ 360 h 360"/>
              <a:gd name="p0x9" fmla="*/ 80 w 1320"/>
              <a:gd name="p0y9" fmla="*/ 360 h 360"/>
              <a:gd name="p0x10" fmla="*/ 0 w 1320"/>
              <a:gd name="p0y10" fmla="*/ 279 h 360"/>
              <a:gd name="p0x11" fmla="*/ 0 w 1320"/>
              <a:gd name="p0y11" fmla="*/ 180 h 360"/>
              <a:gd name="p0x12" fmla="*/ 0 w 1320"/>
              <a:gd name="p0y12" fmla="*/ 80 h 360"/>
              <a:gd name="p0x13" fmla="*/ 80 w 1320"/>
              <a:gd name="p0y13" fmla="*/ 0 h 360"/>
              <a:gd name="p0x14" fmla="*/ 180 w 1320"/>
              <a:gd name="p0y14" fmla="*/ 0 h 3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2172"/>
              <a:lumOff val="8782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3" name="文本框 121"/>
          <p:cNvSpPr txBox="1"/>
          <p:nvPr/>
        </p:nvSpPr>
        <p:spPr>
          <a:xfrm>
            <a:off x="826135" y="3320415"/>
            <a:ext cx="865505" cy="2095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83000"/>
              </a:lnSpc>
            </a:pPr>
            <a:r>
              <a:rPr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技术融合</a:t>
            </a:r>
            <a:endParaRPr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34" name="文本框 122"/>
          <p:cNvSpPr txBox="1"/>
          <p:nvPr/>
        </p:nvSpPr>
        <p:spPr>
          <a:xfrm>
            <a:off x="788035" y="3573621"/>
            <a:ext cx="3498799" cy="563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新材料、新一代信息技术、先进制造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……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35" name="任意多边形 123"/>
          <p:cNvSpPr/>
          <p:nvPr/>
        </p:nvSpPr>
        <p:spPr>
          <a:xfrm>
            <a:off x="788035" y="3999230"/>
            <a:ext cx="903605" cy="276225"/>
          </a:xfrm>
          <a:custGeom>
            <a:avLst/>
            <a:gdLst>
              <a:gd name="sw" fmla="*/ 1 w 1320"/>
              <a:gd name="sh" fmla="*/ 1 h 360"/>
              <a:gd name="mins" fmla="min sw sh"/>
              <a:gd name="dsw" fmla="+- 0 sw mins"/>
              <a:gd name="dsh" fmla="+- 0 sh mins"/>
              <a:gd name="p0x0" fmla="*/ 180 w 1320"/>
              <a:gd name="p0y0" fmla="*/ 0 h 360"/>
              <a:gd name="p0x1" fmla="*/ 1140 w 1320"/>
              <a:gd name="p0y1" fmla="*/ 0 h 360"/>
              <a:gd name="p0x2" fmla="*/ 1239 w 1320"/>
              <a:gd name="p0y2" fmla="*/ 0 h 360"/>
              <a:gd name="p0x3" fmla="*/ 1320 w 1320"/>
              <a:gd name="p0y3" fmla="*/ 80 h 360"/>
              <a:gd name="p0x4" fmla="*/ 1320 w 1320"/>
              <a:gd name="p0y4" fmla="*/ 180 h 360"/>
              <a:gd name="p0x5" fmla="*/ 1320 w 1320"/>
              <a:gd name="p0y5" fmla="*/ 279 h 360"/>
              <a:gd name="p0x6" fmla="*/ 1239 w 1320"/>
              <a:gd name="p0y6" fmla="*/ 360 h 360"/>
              <a:gd name="p0x7" fmla="*/ 1140 w 1320"/>
              <a:gd name="p0y7" fmla="*/ 360 h 360"/>
              <a:gd name="p0x8" fmla="*/ 180 w 1320"/>
              <a:gd name="p0y8" fmla="*/ 360 h 360"/>
              <a:gd name="p0x9" fmla="*/ 80 w 1320"/>
              <a:gd name="p0y9" fmla="*/ 360 h 360"/>
              <a:gd name="p0x10" fmla="*/ 0 w 1320"/>
              <a:gd name="p0y10" fmla="*/ 279 h 360"/>
              <a:gd name="p0x11" fmla="*/ 0 w 1320"/>
              <a:gd name="p0y11" fmla="*/ 180 h 360"/>
              <a:gd name="p0x12" fmla="*/ 0 w 1320"/>
              <a:gd name="p0y12" fmla="*/ 80 h 360"/>
              <a:gd name="p0x13" fmla="*/ 80 w 1320"/>
              <a:gd name="p0y13" fmla="*/ 0 h 360"/>
              <a:gd name="p0x14" fmla="*/ 180 w 1320"/>
              <a:gd name="p0y14" fmla="*/ 0 h 3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2172"/>
              <a:lumOff val="8782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6" name="文本框 124"/>
          <p:cNvSpPr txBox="1"/>
          <p:nvPr/>
        </p:nvSpPr>
        <p:spPr>
          <a:xfrm>
            <a:off x="826135" y="4035108"/>
            <a:ext cx="821690" cy="2044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83000"/>
              </a:lnSpc>
            </a:pPr>
            <a:r>
              <a:rPr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关键成果</a:t>
            </a:r>
            <a:endParaRPr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37" name="文本框 125"/>
          <p:cNvSpPr txBox="1"/>
          <p:nvPr/>
        </p:nvSpPr>
        <p:spPr>
          <a:xfrm>
            <a:off x="788035" y="4307046"/>
            <a:ext cx="3498799" cy="563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大算力芯片、舱驾融合技术</a:t>
            </a: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持续迭代</a:t>
            </a:r>
            <a:r>
              <a:rPr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；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  <a:p>
            <a:pPr algn="l">
              <a:lnSpc>
                <a:spcPct val="125000"/>
              </a:lnSpc>
            </a:pP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高性能激光雷达、智能线控底盘批量上车</a:t>
            </a:r>
            <a:r>
              <a:rPr lang="zh-CN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。</a:t>
            </a:r>
            <a:endParaRPr 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38" name="任意多边形 126"/>
          <p:cNvSpPr/>
          <p:nvPr/>
        </p:nvSpPr>
        <p:spPr>
          <a:xfrm>
            <a:off x="788035" y="4932680"/>
            <a:ext cx="953135" cy="273050"/>
          </a:xfrm>
          <a:custGeom>
            <a:avLst/>
            <a:gdLst>
              <a:gd name="sw" fmla="*/ 1 w 1320"/>
              <a:gd name="sh" fmla="*/ 1 h 360"/>
              <a:gd name="mins" fmla="min sw sh"/>
              <a:gd name="dsw" fmla="+- 0 sw mins"/>
              <a:gd name="dsh" fmla="+- 0 sh mins"/>
              <a:gd name="p0x0" fmla="*/ 180 w 1320"/>
              <a:gd name="p0y0" fmla="*/ 0 h 360"/>
              <a:gd name="p0x1" fmla="*/ 1140 w 1320"/>
              <a:gd name="p0y1" fmla="*/ 0 h 360"/>
              <a:gd name="p0x2" fmla="*/ 1239 w 1320"/>
              <a:gd name="p0y2" fmla="*/ 0 h 360"/>
              <a:gd name="p0x3" fmla="*/ 1320 w 1320"/>
              <a:gd name="p0y3" fmla="*/ 80 h 360"/>
              <a:gd name="p0x4" fmla="*/ 1320 w 1320"/>
              <a:gd name="p0y4" fmla="*/ 180 h 360"/>
              <a:gd name="p0x5" fmla="*/ 1320 w 1320"/>
              <a:gd name="p0y5" fmla="*/ 279 h 360"/>
              <a:gd name="p0x6" fmla="*/ 1239 w 1320"/>
              <a:gd name="p0y6" fmla="*/ 360 h 360"/>
              <a:gd name="p0x7" fmla="*/ 1140 w 1320"/>
              <a:gd name="p0y7" fmla="*/ 360 h 360"/>
              <a:gd name="p0x8" fmla="*/ 180 w 1320"/>
              <a:gd name="p0y8" fmla="*/ 360 h 360"/>
              <a:gd name="p0x9" fmla="*/ 80 w 1320"/>
              <a:gd name="p0y9" fmla="*/ 360 h 360"/>
              <a:gd name="p0x10" fmla="*/ 0 w 1320"/>
              <a:gd name="p0y10" fmla="*/ 279 h 360"/>
              <a:gd name="p0x11" fmla="*/ 0 w 1320"/>
              <a:gd name="p0y11" fmla="*/ 180 h 360"/>
              <a:gd name="p0x12" fmla="*/ 0 w 1320"/>
              <a:gd name="p0y12" fmla="*/ 80 h 360"/>
              <a:gd name="p0x13" fmla="*/ 80 w 1320"/>
              <a:gd name="p0y13" fmla="*/ 0 h 360"/>
              <a:gd name="p0x14" fmla="*/ 180 w 1320"/>
              <a:gd name="p0y14" fmla="*/ 0 h 3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2172"/>
              <a:lumOff val="8782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9" name="文本框 127"/>
          <p:cNvSpPr txBox="1"/>
          <p:nvPr/>
        </p:nvSpPr>
        <p:spPr>
          <a:xfrm>
            <a:off x="826135" y="4976495"/>
            <a:ext cx="866140" cy="202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83000"/>
              </a:lnSpc>
            </a:pPr>
            <a:r>
              <a:rPr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场景落地</a:t>
            </a:r>
            <a:endParaRPr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40" name="文本框 128"/>
          <p:cNvSpPr txBox="1"/>
          <p:nvPr/>
        </p:nvSpPr>
        <p:spPr>
          <a:xfrm>
            <a:off x="788035" y="5269071"/>
            <a:ext cx="3498799" cy="563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自动驾驶出租车、智慧物流、矿区、机场等多场景示范应用有序落地</a:t>
            </a:r>
            <a:r>
              <a:rPr lang="zh-CN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。</a:t>
            </a:r>
            <a:endParaRPr 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grpSp>
        <p:nvGrpSpPr>
          <p:cNvPr id="341" name="组合 129"/>
          <p:cNvGrpSpPr/>
          <p:nvPr/>
        </p:nvGrpSpPr>
        <p:grpSpPr>
          <a:xfrm>
            <a:off x="4343400" y="1847850"/>
            <a:ext cx="3708400" cy="3586480"/>
            <a:chOff x="6679" y="4057"/>
            <a:chExt cx="5840" cy="5648"/>
          </a:xfrm>
        </p:grpSpPr>
        <p:sp>
          <p:nvSpPr>
            <p:cNvPr id="342" name="任意多边形 130"/>
            <p:cNvSpPr/>
            <p:nvPr/>
          </p:nvSpPr>
          <p:spPr>
            <a:xfrm>
              <a:off x="6679" y="4057"/>
              <a:ext cx="5840" cy="5648"/>
            </a:xfrm>
            <a:custGeom>
              <a:avLst/>
              <a:gdLst>
                <a:gd name="sw" fmla="*/ 1 w 5840"/>
                <a:gd name="sh" fmla="*/ 1 h 5647"/>
                <a:gd name="mins" fmla="min sw sh"/>
                <a:gd name="dsw" fmla="+- 0 sw mins"/>
                <a:gd name="dsh" fmla="+- 0 sh mins"/>
                <a:gd name="p0x0" fmla="*/ 0 w 5840"/>
                <a:gd name="p0y0" fmla="*/ 0 h 5647"/>
                <a:gd name="p0x1" fmla="*/ 5840 w 5840"/>
                <a:gd name="p0y1" fmla="*/ 0 h 5647"/>
                <a:gd name="p0x2" fmla="*/ 5840 w 5840"/>
                <a:gd name="p0y2" fmla="*/ 5647 h 5647"/>
                <a:gd name="p0x3" fmla="*/ 0 w 5840"/>
                <a:gd name="p0y3" fmla="*/ 5647 h 5647"/>
                <a:gd name="p0x4" fmla="*/ 0 w 5840"/>
                <a:gd name="p0y4" fmla="*/ 0 h 5647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3" name="任意多边形 131"/>
            <p:cNvSpPr/>
            <p:nvPr/>
          </p:nvSpPr>
          <p:spPr>
            <a:xfrm>
              <a:off x="6679" y="4057"/>
              <a:ext cx="15" cy="5648"/>
            </a:xfrm>
            <a:custGeom>
              <a:avLst/>
              <a:gdLst>
                <a:gd name="sw" fmla="*/ 1 w 15"/>
                <a:gd name="sh" fmla="*/ 1 h 5647"/>
                <a:gd name="mins" fmla="min sw sh"/>
                <a:gd name="dsw" fmla="+- 0 sw mins"/>
                <a:gd name="dsh" fmla="+- 0 sh mins"/>
                <a:gd name="p0x0" fmla="*/ 0 w 15"/>
                <a:gd name="p0y0" fmla="*/ 5647 h 5647"/>
                <a:gd name="p0x1" fmla="*/ 0 w 15"/>
                <a:gd name="p0y1" fmla="*/ 0 h 5647"/>
                <a:gd name="p0x2" fmla="*/ 15 w 15"/>
                <a:gd name="p0y2" fmla="*/ 0 h 5647"/>
                <a:gd name="p0x3" fmla="*/ 15 w 15"/>
                <a:gd name="p0y3" fmla="*/ 5647 h 5647"/>
                <a:gd name="p0x4" fmla="*/ 0 w 15"/>
                <a:gd name="p0y4" fmla="*/ 5647 h 5647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4A89B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44" name="组合 5"/>
          <p:cNvGrpSpPr/>
          <p:nvPr/>
        </p:nvGrpSpPr>
        <p:grpSpPr>
          <a:xfrm>
            <a:off x="4581525" y="1555115"/>
            <a:ext cx="474980" cy="351790"/>
            <a:chOff x="7215" y="2569"/>
            <a:chExt cx="586" cy="434"/>
          </a:xfrm>
        </p:grpSpPr>
        <p:sp>
          <p:nvSpPr>
            <p:cNvPr id="345" name="任意多边形 132"/>
            <p:cNvSpPr/>
            <p:nvPr/>
          </p:nvSpPr>
          <p:spPr>
            <a:xfrm>
              <a:off x="7215" y="2569"/>
              <a:ext cx="435" cy="435"/>
            </a:xfrm>
            <a:custGeom>
              <a:avLst/>
              <a:gdLst>
                <a:gd name="sw" fmla="*/ 1 w 435"/>
                <a:gd name="sh" fmla="*/ 1 h 435"/>
                <a:gd name="mins" fmla="min sw sh"/>
                <a:gd name="dsw" fmla="+- 0 sw mins"/>
                <a:gd name="dsh" fmla="+- 0 sh mins"/>
                <a:gd name="p0x0" fmla="*/ 217 w 435"/>
                <a:gd name="p0y0" fmla="*/ 0 h 435"/>
                <a:gd name="p0x1" fmla="*/ 337 w 435"/>
                <a:gd name="p0y1" fmla="*/ 0 h 435"/>
                <a:gd name="p0x2" fmla="*/ 435 w 435"/>
                <a:gd name="p0y2" fmla="*/ 97 h 435"/>
                <a:gd name="p0x3" fmla="*/ 435 w 435"/>
                <a:gd name="p0y3" fmla="*/ 217 h 435"/>
                <a:gd name="p0x4" fmla="*/ 435 w 435"/>
                <a:gd name="p0y4" fmla="*/ 337 h 435"/>
                <a:gd name="p0x5" fmla="*/ 337 w 435"/>
                <a:gd name="p0y5" fmla="*/ 435 h 435"/>
                <a:gd name="p0x6" fmla="*/ 217 w 435"/>
                <a:gd name="p0y6" fmla="*/ 435 h 435"/>
                <a:gd name="p0x7" fmla="*/ 97 w 435"/>
                <a:gd name="p0y7" fmla="*/ 435 h 435"/>
                <a:gd name="p0x8" fmla="*/ 0 w 435"/>
                <a:gd name="p0y8" fmla="*/ 337 h 435"/>
                <a:gd name="p0x9" fmla="*/ 0 w 435"/>
                <a:gd name="p0y9" fmla="*/ 217 h 435"/>
                <a:gd name="p0x10" fmla="*/ 0 w 435"/>
                <a:gd name="p0y10" fmla="*/ 97 h 435"/>
                <a:gd name="p0x11" fmla="*/ 97 w 435"/>
                <a:gd name="p0y11" fmla="*/ 0 h 435"/>
                <a:gd name="p0x12" fmla="*/ 217 w 435"/>
                <a:gd name="p0y12" fmla="*/ 0 h 43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cubicBezTo>
                    <a:pt x="p0x4" y="p0y4"/>
                    <a:pt x="p0x5" y="p0y5"/>
                    <a:pt x="p0x6" y="p0y6"/>
                  </a:cubicBezTo>
                  <a:cubicBezTo>
                    <a:pt x="p0x7" y="p0y7"/>
                    <a:pt x="p0x8" y="p0y8"/>
                    <a:pt x="p0x9" y="p0y9"/>
                  </a:cubicBezTo>
                  <a:cubicBezTo>
                    <a:pt x="p0x10" y="p0y10"/>
                    <a:pt x="p0x11" y="p0y11"/>
                    <a:pt x="p0x12" y="p0y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6" name="文本框 133"/>
            <p:cNvSpPr txBox="1"/>
            <p:nvPr/>
          </p:nvSpPr>
          <p:spPr>
            <a:xfrm>
              <a:off x="7291" y="2637"/>
              <a:ext cx="510" cy="3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r>
                <a:rPr sz="16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47" name="文本框 134"/>
          <p:cNvSpPr txBox="1"/>
          <p:nvPr/>
        </p:nvSpPr>
        <p:spPr>
          <a:xfrm>
            <a:off x="4953584" y="1619568"/>
            <a:ext cx="11430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600" b="1">
                <a:solidFill>
                  <a:srgbClr val="1A2233"/>
                </a:solidFill>
                <a:latin typeface="微软雅黑" panose="020B0503020204020204" charset="-122"/>
                <a:ea typeface="微软雅黑" panose="020B0503020204020204" charset="-122"/>
              </a:rPr>
              <a:t>脑机接口</a:t>
            </a:r>
            <a:endParaRPr sz="1600" b="1">
              <a:solidFill>
                <a:srgbClr val="1A22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48" name="图片 135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r:embed="rId7"/>
              </a:ext>
            </a:extLst>
          </a:blip>
          <a:srcRect l="-6250" t="-4314" r="-6250" b="-4314"/>
          <a:stretch>
            <a:fillRect/>
          </a:stretch>
        </p:blipFill>
        <p:spPr>
          <a:xfrm>
            <a:off x="7649845" y="1678940"/>
            <a:ext cx="171450" cy="175895"/>
          </a:xfrm>
          <a:prstGeom prst="rect">
            <a:avLst/>
          </a:prstGeom>
        </p:spPr>
      </p:pic>
      <p:sp>
        <p:nvSpPr>
          <p:cNvPr id="349" name="任意多边形 136"/>
          <p:cNvSpPr/>
          <p:nvPr/>
        </p:nvSpPr>
        <p:spPr>
          <a:xfrm>
            <a:off x="4581525" y="3291205"/>
            <a:ext cx="952500" cy="281940"/>
          </a:xfrm>
          <a:custGeom>
            <a:avLst/>
            <a:gdLst>
              <a:gd name="sw" fmla="*/ 1 w 1320"/>
              <a:gd name="sh" fmla="*/ 1 h 360"/>
              <a:gd name="mins" fmla="min sw sh"/>
              <a:gd name="dsw" fmla="+- 0 sw mins"/>
              <a:gd name="dsh" fmla="+- 0 sh mins"/>
              <a:gd name="p0x0" fmla="*/ 180 w 1320"/>
              <a:gd name="p0y0" fmla="*/ 0 h 360"/>
              <a:gd name="p0x1" fmla="*/ 1140 w 1320"/>
              <a:gd name="p0y1" fmla="*/ 0 h 360"/>
              <a:gd name="p0x2" fmla="*/ 1239 w 1320"/>
              <a:gd name="p0y2" fmla="*/ 0 h 360"/>
              <a:gd name="p0x3" fmla="*/ 1320 w 1320"/>
              <a:gd name="p0y3" fmla="*/ 80 h 360"/>
              <a:gd name="p0x4" fmla="*/ 1320 w 1320"/>
              <a:gd name="p0y4" fmla="*/ 180 h 360"/>
              <a:gd name="p0x5" fmla="*/ 1320 w 1320"/>
              <a:gd name="p0y5" fmla="*/ 279 h 360"/>
              <a:gd name="p0x6" fmla="*/ 1239 w 1320"/>
              <a:gd name="p0y6" fmla="*/ 360 h 360"/>
              <a:gd name="p0x7" fmla="*/ 1140 w 1320"/>
              <a:gd name="p0y7" fmla="*/ 360 h 360"/>
              <a:gd name="p0x8" fmla="*/ 180 w 1320"/>
              <a:gd name="p0y8" fmla="*/ 360 h 360"/>
              <a:gd name="p0x9" fmla="*/ 80 w 1320"/>
              <a:gd name="p0y9" fmla="*/ 360 h 360"/>
              <a:gd name="p0x10" fmla="*/ 0 w 1320"/>
              <a:gd name="p0y10" fmla="*/ 279 h 360"/>
              <a:gd name="p0x11" fmla="*/ 0 w 1320"/>
              <a:gd name="p0y11" fmla="*/ 180 h 360"/>
              <a:gd name="p0x12" fmla="*/ 0 w 1320"/>
              <a:gd name="p0y12" fmla="*/ 80 h 360"/>
              <a:gd name="p0x13" fmla="*/ 80 w 1320"/>
              <a:gd name="p0y13" fmla="*/ 0 h 360"/>
              <a:gd name="p0x14" fmla="*/ 180 w 1320"/>
              <a:gd name="p0y14" fmla="*/ 0 h 3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2172"/>
              <a:lumOff val="8782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0" name="文本框 137"/>
          <p:cNvSpPr txBox="1"/>
          <p:nvPr/>
        </p:nvSpPr>
        <p:spPr>
          <a:xfrm>
            <a:off x="4620260" y="3320415"/>
            <a:ext cx="865505" cy="2095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83000"/>
              </a:lnSpc>
            </a:pPr>
            <a:r>
              <a:rPr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技术融合</a:t>
            </a:r>
            <a:endParaRPr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51" name="文本框 138"/>
          <p:cNvSpPr txBox="1"/>
          <p:nvPr/>
        </p:nvSpPr>
        <p:spPr>
          <a:xfrm>
            <a:off x="4582109" y="3573621"/>
            <a:ext cx="3257550" cy="563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25000"/>
              </a:lnSpc>
            </a:pP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生物制造、人工智能、新材料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……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52" name="任意多边形 139"/>
          <p:cNvSpPr/>
          <p:nvPr/>
        </p:nvSpPr>
        <p:spPr>
          <a:xfrm>
            <a:off x="4581525" y="3999230"/>
            <a:ext cx="903605" cy="276225"/>
          </a:xfrm>
          <a:custGeom>
            <a:avLst/>
            <a:gdLst>
              <a:gd name="sw" fmla="*/ 1 w 1320"/>
              <a:gd name="sh" fmla="*/ 1 h 360"/>
              <a:gd name="mins" fmla="min sw sh"/>
              <a:gd name="dsw" fmla="+- 0 sw mins"/>
              <a:gd name="dsh" fmla="+- 0 sh mins"/>
              <a:gd name="p0x0" fmla="*/ 180 w 1320"/>
              <a:gd name="p0y0" fmla="*/ 0 h 360"/>
              <a:gd name="p0x1" fmla="*/ 1140 w 1320"/>
              <a:gd name="p0y1" fmla="*/ 0 h 360"/>
              <a:gd name="p0x2" fmla="*/ 1239 w 1320"/>
              <a:gd name="p0y2" fmla="*/ 0 h 360"/>
              <a:gd name="p0x3" fmla="*/ 1320 w 1320"/>
              <a:gd name="p0y3" fmla="*/ 80 h 360"/>
              <a:gd name="p0x4" fmla="*/ 1320 w 1320"/>
              <a:gd name="p0y4" fmla="*/ 180 h 360"/>
              <a:gd name="p0x5" fmla="*/ 1320 w 1320"/>
              <a:gd name="p0y5" fmla="*/ 279 h 360"/>
              <a:gd name="p0x6" fmla="*/ 1239 w 1320"/>
              <a:gd name="p0y6" fmla="*/ 360 h 360"/>
              <a:gd name="p0x7" fmla="*/ 1140 w 1320"/>
              <a:gd name="p0y7" fmla="*/ 360 h 360"/>
              <a:gd name="p0x8" fmla="*/ 180 w 1320"/>
              <a:gd name="p0y8" fmla="*/ 360 h 360"/>
              <a:gd name="p0x9" fmla="*/ 80 w 1320"/>
              <a:gd name="p0y9" fmla="*/ 360 h 360"/>
              <a:gd name="p0x10" fmla="*/ 0 w 1320"/>
              <a:gd name="p0y10" fmla="*/ 279 h 360"/>
              <a:gd name="p0x11" fmla="*/ 0 w 1320"/>
              <a:gd name="p0y11" fmla="*/ 180 h 360"/>
              <a:gd name="p0x12" fmla="*/ 0 w 1320"/>
              <a:gd name="p0y12" fmla="*/ 80 h 360"/>
              <a:gd name="p0x13" fmla="*/ 80 w 1320"/>
              <a:gd name="p0y13" fmla="*/ 0 h 360"/>
              <a:gd name="p0x14" fmla="*/ 180 w 1320"/>
              <a:gd name="p0y14" fmla="*/ 0 h 3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2172"/>
              <a:lumOff val="8782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3" name="文本框 140"/>
          <p:cNvSpPr txBox="1"/>
          <p:nvPr/>
        </p:nvSpPr>
        <p:spPr>
          <a:xfrm>
            <a:off x="4620260" y="4035108"/>
            <a:ext cx="821690" cy="2044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83000"/>
              </a:lnSpc>
            </a:pPr>
            <a:r>
              <a:rPr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关键成果</a:t>
            </a:r>
            <a:endParaRPr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54" name="文本框 141"/>
          <p:cNvSpPr txBox="1"/>
          <p:nvPr/>
        </p:nvSpPr>
        <p:spPr>
          <a:xfrm>
            <a:off x="4586780" y="4299163"/>
            <a:ext cx="3260750" cy="563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25000"/>
              </a:lnSpc>
            </a:pP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多项产品完成</a:t>
            </a: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临床可行性验证</a:t>
            </a:r>
            <a:r>
              <a:rPr lang="zh-CN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55" name="任意多边形 142"/>
          <p:cNvSpPr/>
          <p:nvPr/>
        </p:nvSpPr>
        <p:spPr>
          <a:xfrm>
            <a:off x="4581525" y="4932680"/>
            <a:ext cx="953135" cy="273050"/>
          </a:xfrm>
          <a:custGeom>
            <a:avLst/>
            <a:gdLst>
              <a:gd name="sw" fmla="*/ 1 w 1320"/>
              <a:gd name="sh" fmla="*/ 1 h 360"/>
              <a:gd name="mins" fmla="min sw sh"/>
              <a:gd name="dsw" fmla="+- 0 sw mins"/>
              <a:gd name="dsh" fmla="+- 0 sh mins"/>
              <a:gd name="p0x0" fmla="*/ 180 w 1320"/>
              <a:gd name="p0y0" fmla="*/ 0 h 360"/>
              <a:gd name="p0x1" fmla="*/ 1140 w 1320"/>
              <a:gd name="p0y1" fmla="*/ 0 h 360"/>
              <a:gd name="p0x2" fmla="*/ 1239 w 1320"/>
              <a:gd name="p0y2" fmla="*/ 0 h 360"/>
              <a:gd name="p0x3" fmla="*/ 1320 w 1320"/>
              <a:gd name="p0y3" fmla="*/ 80 h 360"/>
              <a:gd name="p0x4" fmla="*/ 1320 w 1320"/>
              <a:gd name="p0y4" fmla="*/ 180 h 360"/>
              <a:gd name="p0x5" fmla="*/ 1320 w 1320"/>
              <a:gd name="p0y5" fmla="*/ 279 h 360"/>
              <a:gd name="p0x6" fmla="*/ 1239 w 1320"/>
              <a:gd name="p0y6" fmla="*/ 360 h 360"/>
              <a:gd name="p0x7" fmla="*/ 1140 w 1320"/>
              <a:gd name="p0y7" fmla="*/ 360 h 360"/>
              <a:gd name="p0x8" fmla="*/ 180 w 1320"/>
              <a:gd name="p0y8" fmla="*/ 360 h 360"/>
              <a:gd name="p0x9" fmla="*/ 80 w 1320"/>
              <a:gd name="p0y9" fmla="*/ 360 h 360"/>
              <a:gd name="p0x10" fmla="*/ 0 w 1320"/>
              <a:gd name="p0y10" fmla="*/ 279 h 360"/>
              <a:gd name="p0x11" fmla="*/ 0 w 1320"/>
              <a:gd name="p0y11" fmla="*/ 180 h 360"/>
              <a:gd name="p0x12" fmla="*/ 0 w 1320"/>
              <a:gd name="p0y12" fmla="*/ 80 h 360"/>
              <a:gd name="p0x13" fmla="*/ 80 w 1320"/>
              <a:gd name="p0y13" fmla="*/ 0 h 360"/>
              <a:gd name="p0x14" fmla="*/ 180 w 1320"/>
              <a:gd name="p0y14" fmla="*/ 0 h 3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2172"/>
              <a:lumOff val="8782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6" name="文本框 143"/>
          <p:cNvSpPr txBox="1"/>
          <p:nvPr/>
        </p:nvSpPr>
        <p:spPr>
          <a:xfrm>
            <a:off x="4620260" y="4976495"/>
            <a:ext cx="866140" cy="202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83000"/>
              </a:lnSpc>
            </a:pPr>
            <a:r>
              <a:rPr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应用演进</a:t>
            </a:r>
            <a:endParaRPr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57" name="文本框 144"/>
          <p:cNvSpPr txBox="1"/>
          <p:nvPr/>
        </p:nvSpPr>
        <p:spPr>
          <a:xfrm>
            <a:off x="4582109" y="5269071"/>
            <a:ext cx="3076575" cy="563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从医疗康复向教育、工业等领域加速</a:t>
            </a:r>
            <a:r>
              <a:rPr lang="zh-CN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。</a:t>
            </a:r>
            <a:endParaRPr 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grpSp>
        <p:nvGrpSpPr>
          <p:cNvPr id="358" name="组合 145"/>
          <p:cNvGrpSpPr/>
          <p:nvPr/>
        </p:nvGrpSpPr>
        <p:grpSpPr>
          <a:xfrm>
            <a:off x="8051800" y="1847850"/>
            <a:ext cx="3708400" cy="3586480"/>
            <a:chOff x="12519" y="4057"/>
            <a:chExt cx="5840" cy="5648"/>
          </a:xfrm>
        </p:grpSpPr>
        <p:sp>
          <p:nvSpPr>
            <p:cNvPr id="359" name="任意多边形 146"/>
            <p:cNvSpPr/>
            <p:nvPr/>
          </p:nvSpPr>
          <p:spPr>
            <a:xfrm>
              <a:off x="12519" y="4057"/>
              <a:ext cx="5841" cy="5648"/>
            </a:xfrm>
            <a:custGeom>
              <a:avLst/>
              <a:gdLst>
                <a:gd name="sw" fmla="*/ 1 w 5840"/>
                <a:gd name="sh" fmla="*/ 1 h 5647"/>
                <a:gd name="mins" fmla="min sw sh"/>
                <a:gd name="dsw" fmla="+- 0 sw mins"/>
                <a:gd name="dsh" fmla="+- 0 sh mins"/>
                <a:gd name="p0x0" fmla="*/ 0 w 5840"/>
                <a:gd name="p0y0" fmla="*/ 0 h 5647"/>
                <a:gd name="p0x1" fmla="*/ 5840 w 5840"/>
                <a:gd name="p0y1" fmla="*/ 0 h 5647"/>
                <a:gd name="p0x2" fmla="*/ 5840 w 5840"/>
                <a:gd name="p0y2" fmla="*/ 5647 h 5647"/>
                <a:gd name="p0x3" fmla="*/ 0 w 5840"/>
                <a:gd name="p0y3" fmla="*/ 5647 h 5647"/>
                <a:gd name="p0x4" fmla="*/ 0 w 5840"/>
                <a:gd name="p0y4" fmla="*/ 0 h 5647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0" name="任意多边形 147"/>
            <p:cNvSpPr/>
            <p:nvPr/>
          </p:nvSpPr>
          <p:spPr>
            <a:xfrm>
              <a:off x="12519" y="4057"/>
              <a:ext cx="15" cy="5648"/>
            </a:xfrm>
            <a:custGeom>
              <a:avLst/>
              <a:gdLst>
                <a:gd name="sw" fmla="*/ 1 w 15"/>
                <a:gd name="sh" fmla="*/ 1 h 5647"/>
                <a:gd name="mins" fmla="min sw sh"/>
                <a:gd name="dsw" fmla="+- 0 sw mins"/>
                <a:gd name="dsh" fmla="+- 0 sh mins"/>
                <a:gd name="p0x0" fmla="*/ 0 w 15"/>
                <a:gd name="p0y0" fmla="*/ 5647 h 5647"/>
                <a:gd name="p0x1" fmla="*/ 0 w 15"/>
                <a:gd name="p0y1" fmla="*/ 0 h 5647"/>
                <a:gd name="p0x2" fmla="*/ 15 w 15"/>
                <a:gd name="p0y2" fmla="*/ 0 h 5647"/>
                <a:gd name="p0x3" fmla="*/ 15 w 15"/>
                <a:gd name="p0y3" fmla="*/ 5647 h 5647"/>
                <a:gd name="p0x4" fmla="*/ 0 w 15"/>
                <a:gd name="p0y4" fmla="*/ 5647 h 5647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4A89B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61" name="组合 8"/>
          <p:cNvGrpSpPr/>
          <p:nvPr/>
        </p:nvGrpSpPr>
        <p:grpSpPr>
          <a:xfrm>
            <a:off x="8289925" y="1566545"/>
            <a:ext cx="459740" cy="340360"/>
            <a:chOff x="13055" y="2569"/>
            <a:chExt cx="586" cy="434"/>
          </a:xfrm>
        </p:grpSpPr>
        <p:sp>
          <p:nvSpPr>
            <p:cNvPr id="362" name="任意多边形 148"/>
            <p:cNvSpPr/>
            <p:nvPr/>
          </p:nvSpPr>
          <p:spPr>
            <a:xfrm>
              <a:off x="13055" y="2569"/>
              <a:ext cx="435" cy="435"/>
            </a:xfrm>
            <a:custGeom>
              <a:avLst/>
              <a:gdLst>
                <a:gd name="sw" fmla="*/ 1 w 435"/>
                <a:gd name="sh" fmla="*/ 1 h 435"/>
                <a:gd name="mins" fmla="min sw sh"/>
                <a:gd name="dsw" fmla="+- 0 sw mins"/>
                <a:gd name="dsh" fmla="+- 0 sh mins"/>
                <a:gd name="p0x0" fmla="*/ 217 w 435"/>
                <a:gd name="p0y0" fmla="*/ 0 h 435"/>
                <a:gd name="p0x1" fmla="*/ 337 w 435"/>
                <a:gd name="p0y1" fmla="*/ 0 h 435"/>
                <a:gd name="p0x2" fmla="*/ 435 w 435"/>
                <a:gd name="p0y2" fmla="*/ 97 h 435"/>
                <a:gd name="p0x3" fmla="*/ 435 w 435"/>
                <a:gd name="p0y3" fmla="*/ 217 h 435"/>
                <a:gd name="p0x4" fmla="*/ 435 w 435"/>
                <a:gd name="p0y4" fmla="*/ 337 h 435"/>
                <a:gd name="p0x5" fmla="*/ 337 w 435"/>
                <a:gd name="p0y5" fmla="*/ 435 h 435"/>
                <a:gd name="p0x6" fmla="*/ 217 w 435"/>
                <a:gd name="p0y6" fmla="*/ 435 h 435"/>
                <a:gd name="p0x7" fmla="*/ 97 w 435"/>
                <a:gd name="p0y7" fmla="*/ 435 h 435"/>
                <a:gd name="p0x8" fmla="*/ 0 w 435"/>
                <a:gd name="p0y8" fmla="*/ 337 h 435"/>
                <a:gd name="p0x9" fmla="*/ 0 w 435"/>
                <a:gd name="p0y9" fmla="*/ 217 h 435"/>
                <a:gd name="p0x10" fmla="*/ 0 w 435"/>
                <a:gd name="p0y10" fmla="*/ 97 h 435"/>
                <a:gd name="p0x11" fmla="*/ 97 w 435"/>
                <a:gd name="p0y11" fmla="*/ 0 h 435"/>
                <a:gd name="p0x12" fmla="*/ 217 w 435"/>
                <a:gd name="p0y12" fmla="*/ 0 h 43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cubicBezTo>
                    <a:pt x="p0x4" y="p0y4"/>
                    <a:pt x="p0x5" y="p0y5"/>
                    <a:pt x="p0x6" y="p0y6"/>
                  </a:cubicBezTo>
                  <a:cubicBezTo>
                    <a:pt x="p0x7" y="p0y7"/>
                    <a:pt x="p0x8" y="p0y8"/>
                    <a:pt x="p0x9" y="p0y9"/>
                  </a:cubicBezTo>
                  <a:cubicBezTo>
                    <a:pt x="p0x10" y="p0y10"/>
                    <a:pt x="p0x11" y="p0y11"/>
                    <a:pt x="p0x12" y="p0y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3" name="文本框 149"/>
            <p:cNvSpPr txBox="1"/>
            <p:nvPr/>
          </p:nvSpPr>
          <p:spPr>
            <a:xfrm>
              <a:off x="13131" y="2637"/>
              <a:ext cx="510" cy="3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/>
              <a:r>
                <a:rPr sz="16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64" name="文本框 150"/>
          <p:cNvSpPr txBox="1"/>
          <p:nvPr/>
        </p:nvSpPr>
        <p:spPr>
          <a:xfrm>
            <a:off x="8662009" y="1619568"/>
            <a:ext cx="13716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600" b="1">
                <a:solidFill>
                  <a:srgbClr val="1A2233"/>
                </a:solidFill>
                <a:latin typeface="微软雅黑" panose="020B0503020204020204" charset="-122"/>
                <a:ea typeface="微软雅黑" panose="020B0503020204020204" charset="-122"/>
              </a:rPr>
              <a:t>火箭发动机</a:t>
            </a:r>
            <a:endParaRPr sz="1600" b="1">
              <a:solidFill>
                <a:srgbClr val="1A22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5" name="图片 151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r:embed="rId9"/>
              </a:ext>
            </a:extLst>
          </a:blip>
          <a:srcRect l="-6250" t="-7708" r="-6250" b="-7708"/>
          <a:stretch>
            <a:fillRect/>
          </a:stretch>
        </p:blipFill>
        <p:spPr>
          <a:xfrm>
            <a:off x="11358245" y="1678940"/>
            <a:ext cx="171450" cy="175895"/>
          </a:xfrm>
          <a:prstGeom prst="rect">
            <a:avLst/>
          </a:prstGeom>
        </p:spPr>
      </p:pic>
      <p:sp>
        <p:nvSpPr>
          <p:cNvPr id="366" name="任意多边形 152"/>
          <p:cNvSpPr/>
          <p:nvPr/>
        </p:nvSpPr>
        <p:spPr>
          <a:xfrm>
            <a:off x="8289925" y="3291205"/>
            <a:ext cx="952500" cy="281940"/>
          </a:xfrm>
          <a:custGeom>
            <a:avLst/>
            <a:gdLst>
              <a:gd name="sw" fmla="*/ 1 w 1320"/>
              <a:gd name="sh" fmla="*/ 1 h 360"/>
              <a:gd name="mins" fmla="min sw sh"/>
              <a:gd name="dsw" fmla="+- 0 sw mins"/>
              <a:gd name="dsh" fmla="+- 0 sh mins"/>
              <a:gd name="p0x0" fmla="*/ 180 w 1320"/>
              <a:gd name="p0y0" fmla="*/ 0 h 360"/>
              <a:gd name="p0x1" fmla="*/ 1140 w 1320"/>
              <a:gd name="p0y1" fmla="*/ 0 h 360"/>
              <a:gd name="p0x2" fmla="*/ 1239 w 1320"/>
              <a:gd name="p0y2" fmla="*/ 0 h 360"/>
              <a:gd name="p0x3" fmla="*/ 1320 w 1320"/>
              <a:gd name="p0y3" fmla="*/ 80 h 360"/>
              <a:gd name="p0x4" fmla="*/ 1320 w 1320"/>
              <a:gd name="p0y4" fmla="*/ 180 h 360"/>
              <a:gd name="p0x5" fmla="*/ 1320 w 1320"/>
              <a:gd name="p0y5" fmla="*/ 279 h 360"/>
              <a:gd name="p0x6" fmla="*/ 1239 w 1320"/>
              <a:gd name="p0y6" fmla="*/ 360 h 360"/>
              <a:gd name="p0x7" fmla="*/ 1140 w 1320"/>
              <a:gd name="p0y7" fmla="*/ 360 h 360"/>
              <a:gd name="p0x8" fmla="*/ 180 w 1320"/>
              <a:gd name="p0y8" fmla="*/ 360 h 360"/>
              <a:gd name="p0x9" fmla="*/ 80 w 1320"/>
              <a:gd name="p0y9" fmla="*/ 360 h 360"/>
              <a:gd name="p0x10" fmla="*/ 0 w 1320"/>
              <a:gd name="p0y10" fmla="*/ 279 h 360"/>
              <a:gd name="p0x11" fmla="*/ 0 w 1320"/>
              <a:gd name="p0y11" fmla="*/ 180 h 360"/>
              <a:gd name="p0x12" fmla="*/ 0 w 1320"/>
              <a:gd name="p0y12" fmla="*/ 80 h 360"/>
              <a:gd name="p0x13" fmla="*/ 80 w 1320"/>
              <a:gd name="p0y13" fmla="*/ 0 h 360"/>
              <a:gd name="p0x14" fmla="*/ 180 w 1320"/>
              <a:gd name="p0y14" fmla="*/ 0 h 3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2172"/>
              <a:lumOff val="8782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7" name="文本框 153"/>
          <p:cNvSpPr txBox="1"/>
          <p:nvPr/>
        </p:nvSpPr>
        <p:spPr>
          <a:xfrm>
            <a:off x="8328660" y="3320415"/>
            <a:ext cx="865505" cy="2095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83000"/>
              </a:lnSpc>
            </a:pPr>
            <a:r>
              <a:rPr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技术融合</a:t>
            </a:r>
            <a:endParaRPr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68" name="文本框 154"/>
          <p:cNvSpPr txBox="1"/>
          <p:nvPr/>
        </p:nvSpPr>
        <p:spPr>
          <a:xfrm>
            <a:off x="8290534" y="3573621"/>
            <a:ext cx="3260751" cy="563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增材制造、人工智能</a:t>
            </a:r>
            <a:r>
              <a:rPr lang="en-US" sz="1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……</a:t>
            </a:r>
            <a:endParaRPr lang="en-US" sz="1400" b="1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69" name="任意多边形 155"/>
          <p:cNvSpPr/>
          <p:nvPr/>
        </p:nvSpPr>
        <p:spPr>
          <a:xfrm>
            <a:off x="8289925" y="3999230"/>
            <a:ext cx="903605" cy="276225"/>
          </a:xfrm>
          <a:custGeom>
            <a:avLst/>
            <a:gdLst>
              <a:gd name="sw" fmla="*/ 1 w 1320"/>
              <a:gd name="sh" fmla="*/ 1 h 360"/>
              <a:gd name="mins" fmla="min sw sh"/>
              <a:gd name="dsw" fmla="+- 0 sw mins"/>
              <a:gd name="dsh" fmla="+- 0 sh mins"/>
              <a:gd name="p0x0" fmla="*/ 180 w 1320"/>
              <a:gd name="p0y0" fmla="*/ 0 h 360"/>
              <a:gd name="p0x1" fmla="*/ 1140 w 1320"/>
              <a:gd name="p0y1" fmla="*/ 0 h 360"/>
              <a:gd name="p0x2" fmla="*/ 1239 w 1320"/>
              <a:gd name="p0y2" fmla="*/ 0 h 360"/>
              <a:gd name="p0x3" fmla="*/ 1320 w 1320"/>
              <a:gd name="p0y3" fmla="*/ 80 h 360"/>
              <a:gd name="p0x4" fmla="*/ 1320 w 1320"/>
              <a:gd name="p0y4" fmla="*/ 180 h 360"/>
              <a:gd name="p0x5" fmla="*/ 1320 w 1320"/>
              <a:gd name="p0y5" fmla="*/ 279 h 360"/>
              <a:gd name="p0x6" fmla="*/ 1239 w 1320"/>
              <a:gd name="p0y6" fmla="*/ 360 h 360"/>
              <a:gd name="p0x7" fmla="*/ 1140 w 1320"/>
              <a:gd name="p0y7" fmla="*/ 360 h 360"/>
              <a:gd name="p0x8" fmla="*/ 180 w 1320"/>
              <a:gd name="p0y8" fmla="*/ 360 h 360"/>
              <a:gd name="p0x9" fmla="*/ 80 w 1320"/>
              <a:gd name="p0y9" fmla="*/ 360 h 360"/>
              <a:gd name="p0x10" fmla="*/ 0 w 1320"/>
              <a:gd name="p0y10" fmla="*/ 279 h 360"/>
              <a:gd name="p0x11" fmla="*/ 0 w 1320"/>
              <a:gd name="p0y11" fmla="*/ 180 h 360"/>
              <a:gd name="p0x12" fmla="*/ 0 w 1320"/>
              <a:gd name="p0y12" fmla="*/ 80 h 360"/>
              <a:gd name="p0x13" fmla="*/ 80 w 1320"/>
              <a:gd name="p0y13" fmla="*/ 0 h 360"/>
              <a:gd name="p0x14" fmla="*/ 180 w 1320"/>
              <a:gd name="p0y14" fmla="*/ 0 h 3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2172"/>
              <a:lumOff val="8782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0" name="文本框 156"/>
          <p:cNvSpPr txBox="1"/>
          <p:nvPr/>
        </p:nvSpPr>
        <p:spPr>
          <a:xfrm>
            <a:off x="8328660" y="4035108"/>
            <a:ext cx="821690" cy="2044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83000"/>
              </a:lnSpc>
            </a:pPr>
            <a:r>
              <a:rPr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关键成果</a:t>
            </a:r>
            <a:endParaRPr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71" name="文本框 157"/>
          <p:cNvSpPr txBox="1"/>
          <p:nvPr/>
        </p:nvSpPr>
        <p:spPr>
          <a:xfrm>
            <a:off x="8290534" y="4307046"/>
            <a:ext cx="3260751" cy="563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推力室、喷注器、涡轮泵等热端构件</a:t>
            </a: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一体化成形</a:t>
            </a: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与全流程数字验证</a:t>
            </a:r>
            <a:r>
              <a:rPr lang="zh-CN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。</a:t>
            </a:r>
            <a:endParaRPr lang="zh-CN" sz="1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72" name="任意多边形 158"/>
          <p:cNvSpPr/>
          <p:nvPr/>
        </p:nvSpPr>
        <p:spPr>
          <a:xfrm>
            <a:off x="8289925" y="4932680"/>
            <a:ext cx="953135" cy="273050"/>
          </a:xfrm>
          <a:custGeom>
            <a:avLst/>
            <a:gdLst>
              <a:gd name="sw" fmla="*/ 1 w 1320"/>
              <a:gd name="sh" fmla="*/ 1 h 360"/>
              <a:gd name="mins" fmla="min sw sh"/>
              <a:gd name="dsw" fmla="+- 0 sw mins"/>
              <a:gd name="dsh" fmla="+- 0 sh mins"/>
              <a:gd name="p0x0" fmla="*/ 180 w 1320"/>
              <a:gd name="p0y0" fmla="*/ 0 h 360"/>
              <a:gd name="p0x1" fmla="*/ 1140 w 1320"/>
              <a:gd name="p0y1" fmla="*/ 0 h 360"/>
              <a:gd name="p0x2" fmla="*/ 1239 w 1320"/>
              <a:gd name="p0y2" fmla="*/ 0 h 360"/>
              <a:gd name="p0x3" fmla="*/ 1320 w 1320"/>
              <a:gd name="p0y3" fmla="*/ 80 h 360"/>
              <a:gd name="p0x4" fmla="*/ 1320 w 1320"/>
              <a:gd name="p0y4" fmla="*/ 180 h 360"/>
              <a:gd name="p0x5" fmla="*/ 1320 w 1320"/>
              <a:gd name="p0y5" fmla="*/ 279 h 360"/>
              <a:gd name="p0x6" fmla="*/ 1239 w 1320"/>
              <a:gd name="p0y6" fmla="*/ 360 h 360"/>
              <a:gd name="p0x7" fmla="*/ 1140 w 1320"/>
              <a:gd name="p0y7" fmla="*/ 360 h 360"/>
              <a:gd name="p0x8" fmla="*/ 180 w 1320"/>
              <a:gd name="p0y8" fmla="*/ 360 h 360"/>
              <a:gd name="p0x9" fmla="*/ 80 w 1320"/>
              <a:gd name="p0y9" fmla="*/ 360 h 360"/>
              <a:gd name="p0x10" fmla="*/ 0 w 1320"/>
              <a:gd name="p0y10" fmla="*/ 279 h 360"/>
              <a:gd name="p0x11" fmla="*/ 0 w 1320"/>
              <a:gd name="p0y11" fmla="*/ 180 h 360"/>
              <a:gd name="p0x12" fmla="*/ 0 w 1320"/>
              <a:gd name="p0y12" fmla="*/ 80 h 360"/>
              <a:gd name="p0x13" fmla="*/ 80 w 1320"/>
              <a:gd name="p0y13" fmla="*/ 0 h 360"/>
              <a:gd name="p0x14" fmla="*/ 180 w 1320"/>
              <a:gd name="p0y14" fmla="*/ 0 h 3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2172"/>
              <a:lumOff val="8782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3" name="文本框 159"/>
          <p:cNvSpPr txBox="1"/>
          <p:nvPr/>
        </p:nvSpPr>
        <p:spPr>
          <a:xfrm>
            <a:off x="8328660" y="4976495"/>
            <a:ext cx="866140" cy="202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83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数据验证</a:t>
            </a:r>
            <a:endParaRPr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374" name="文本框 160"/>
          <p:cNvSpPr txBox="1"/>
          <p:nvPr/>
        </p:nvSpPr>
        <p:spPr>
          <a:xfrm>
            <a:off x="8290534" y="5269071"/>
            <a:ext cx="3260751" cy="62198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推动</a:t>
            </a:r>
            <a:r>
              <a:rPr sz="1400" b="1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星箭制造能力快速提升</a:t>
            </a:r>
            <a:r>
              <a:rPr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前三季度航天器及运载火箭制造增加值增长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dirty="0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36.2%</a:t>
            </a:r>
            <a:r>
              <a:rPr lang="zh-CN" sz="1400" b="1" dirty="0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400" b="1" dirty="0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75" name="图片 166"/>
          <p:cNvPicPr/>
          <p:nvPr/>
        </p:nvPicPr>
        <p:blipFill>
          <a:blip r:embed="rId10"/>
          <a:stretch>
            <a:fillRect/>
          </a:stretch>
        </p:blipFill>
        <p:spPr>
          <a:xfrm>
            <a:off x="797560" y="1919605"/>
            <a:ext cx="3336925" cy="1252855"/>
          </a:xfrm>
          <a:prstGeom prst="rect">
            <a:avLst/>
          </a:prstGeom>
        </p:spPr>
      </p:pic>
      <p:pic>
        <p:nvPicPr>
          <p:cNvPr id="376" name="图片 167"/>
          <p:cNvPicPr/>
          <p:nvPr/>
        </p:nvPicPr>
        <p:blipFill>
          <a:blip r:embed="rId11"/>
          <a:stretch>
            <a:fillRect/>
          </a:stretch>
        </p:blipFill>
        <p:spPr>
          <a:xfrm>
            <a:off x="4629785" y="1919605"/>
            <a:ext cx="3028950" cy="1252220"/>
          </a:xfrm>
          <a:prstGeom prst="rect">
            <a:avLst/>
          </a:prstGeom>
        </p:spPr>
      </p:pic>
      <p:pic>
        <p:nvPicPr>
          <p:cNvPr id="377" name="图片 16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38185" y="1919605"/>
            <a:ext cx="3090545" cy="1252855"/>
          </a:xfrm>
          <a:prstGeom prst="rect">
            <a:avLst/>
          </a:prstGeom>
        </p:spPr>
      </p:pic>
      <p:sp>
        <p:nvSpPr>
          <p:cNvPr id="378" name="Freeform 33"/>
          <p:cNvSpPr/>
          <p:nvPr/>
        </p:nvSpPr>
        <p:spPr>
          <a:xfrm>
            <a:off x="481965" y="5944235"/>
            <a:ext cx="11430000" cy="504000"/>
          </a:xfrm>
          <a:custGeom>
            <a:avLst/>
            <a:gdLst/>
            <a:ahLst/>
            <a:cxnLst/>
            <a:rect l="l" t="t" r="r" b="b"/>
            <a:pathLst>
              <a:path w="11430000" h="584200">
                <a:moveTo>
                  <a:pt x="0" y="292100"/>
                </a:moveTo>
                <a:lnTo>
                  <a:pt x="292100" y="0"/>
                </a:lnTo>
                <a:lnTo>
                  <a:pt x="11137900" y="0"/>
                </a:lnTo>
                <a:lnTo>
                  <a:pt x="11430000" y="292100"/>
                </a:lnTo>
                <a:lnTo>
                  <a:pt x="11137900" y="584200"/>
                </a:lnTo>
                <a:lnTo>
                  <a:pt x="292100" y="584200"/>
                </a:lnTo>
                <a:lnTo>
                  <a:pt x="0" y="292100"/>
                </a:lnTo>
                <a:close/>
              </a:path>
            </a:pathLst>
          </a:custGeom>
          <a:solidFill>
            <a:srgbClr val="176BAA"/>
          </a:solidFill>
          <a:ln w="25400" cap="flat" cmpd="sng">
            <a:noFill/>
            <a:prstDash val="solid"/>
            <a:round/>
          </a:ln>
        </p:spPr>
        <p:txBody>
          <a:bodyPr vert="horz" wrap="square" lIns="254000" tIns="0" rIns="254000" bIns="0" rtlCol="0" anchor="ctr" anchorCtr="0"/>
          <a:lstStyle/>
          <a:p>
            <a:pPr marL="0" indent="0" algn="ctr" defTabSz="914400">
              <a:lnSpc>
                <a:spcPct val="100000"/>
              </a:lnSpc>
              <a:defRPr/>
            </a:pPr>
            <a:r>
              <a:rPr lang="zh-CN" altLang="en-US" b="1" i="0" u="none" strike="noStrike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交叉融合领域成为工业新动能，对规上工业增加值增长的贡献率</a:t>
            </a:r>
            <a:r>
              <a:rPr lang="zh-CN" altLang="en-US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超过五成</a:t>
            </a:r>
            <a:endParaRPr lang="zh-CN" altLang="en-US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379" name="科技主题图标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860000" y="115000"/>
            <a:ext cx="300000" cy="300000"/>
          </a:xfrm>
          <a:prstGeom prst="rect">
            <a:avLst/>
          </a:prstGeom>
        </p:spPr>
      </p:pic>
      <p:pic>
        <p:nvPicPr>
          <p:cNvPr id="380" name="赛迪标识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86" y="109737"/>
            <a:ext cx="1221213" cy="4227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3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383" name="蓝色阅读区"/>
          <p:cNvSpPr/>
          <p:nvPr/>
        </p:nvSpPr>
        <p:spPr>
          <a:xfrm>
            <a:off x="173736" y="758952"/>
            <a:ext cx="11841480" cy="5870448"/>
          </a:xfrm>
          <a:prstGeom prst="rect">
            <a:avLst/>
          </a:prstGeom>
          <a:solidFill>
            <a:srgbClr val="E5F1FA"/>
          </a:solidFill>
          <a:ln>
            <a:noFill/>
          </a:ln>
        </p:spPr>
        <p:txBody>
          <a:bodyPr/>
          <a:p/>
        </p:txBody>
      </p:sp>
      <p:sp>
        <p:nvSpPr>
          <p:cNvPr id="384" name="标识底板"/>
          <p:cNvSpPr/>
          <p:nvPr/>
        </p:nvSpPr>
        <p:spPr>
          <a:xfrm>
            <a:off x="54864" y="54864"/>
            <a:ext cx="1353312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/>
        </p:txBody>
      </p:sp>
      <p:sp>
        <p:nvSpPr>
          <p:cNvPr id="385" name="object 4"/>
          <p:cNvSpPr txBox="1"/>
          <p:nvPr/>
        </p:nvSpPr>
        <p:spPr>
          <a:xfrm>
            <a:off x="355600" y="758190"/>
            <a:ext cx="11430000" cy="427990"/>
          </a:xfrm>
          <a:prstGeom prst="rect">
            <a:avLst/>
          </a:prstGeom>
        </p:spPr>
        <p:txBody>
          <a:bodyPr vert="horz" wrap="square" lIns="0" tIns="12700" rIns="0" bIns="0" rtlCol="0" anchor="ctr" anchorCtr="0">
            <a:spAutoFit/>
          </a:bodyPr>
          <a:lstStyle/>
          <a:p>
            <a:pPr marL="12700" marR="5080" indent="467995" algn="ctr" fontAlgn="auto">
              <a:lnSpc>
                <a:spcPct val="150000"/>
              </a:lnSpc>
              <a:spcBef>
                <a:spcPts val="1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新技术新产品新业态层出不穷，但规模化落地的高价值场景依旧紧缺。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86" name="object 3"/>
          <p:cNvSpPr txBox="1">
            <a:spLocks noGrp="1"/>
          </p:cNvSpPr>
          <p:nvPr>
            <p:ph type="title"/>
          </p:nvPr>
        </p:nvSpPr>
        <p:spPr>
          <a:xfrm>
            <a:off x="1551940" y="101600"/>
            <a:ext cx="1018857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buClrTx/>
              <a:buSzTx/>
              <a:buFontTx/>
            </a:pP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  <a:sym typeface="+mn-ea"/>
              </a:rPr>
              <a:t>趋势</a:t>
            </a: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  <a:sym typeface="微软雅黑" panose="020B0503020204020204" charset="-122"/>
              </a:rPr>
              <a:t>六</a:t>
            </a: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  <a:sym typeface="+mn-ea"/>
              </a:rPr>
              <a:t>：应用场景成为拉动新域新质创新最稀缺的资源</a:t>
            </a:r>
            <a:endParaRPr lang="zh-CN" altLang="en-US" sz="2700" dirty="0">
              <a:solidFill>
                <a:srgbClr val="FFFFFF"/>
              </a:solidFill>
              <a:ea typeface="微软雅黑" panose="020B0503020204020204" charset="-122"/>
              <a:sym typeface="+mn-ea"/>
            </a:endParaRPr>
          </a:p>
        </p:txBody>
      </p:sp>
      <p:sp>
        <p:nvSpPr>
          <p:cNvPr id="387" name="AutoShape 6"/>
          <p:cNvSpPr/>
          <p:nvPr/>
        </p:nvSpPr>
        <p:spPr>
          <a:xfrm>
            <a:off x="279400" y="1448435"/>
            <a:ext cx="38100" cy="3975735"/>
          </a:xfrm>
          <a:prstGeom prst="roundRect">
            <a:avLst>
              <a:gd name="adj" fmla="val 0"/>
            </a:avLst>
          </a:prstGeom>
          <a:solidFill>
            <a:srgbClr val="0753A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endParaRPr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8" name="AutoShape 7"/>
          <p:cNvSpPr/>
          <p:nvPr/>
        </p:nvSpPr>
        <p:spPr>
          <a:xfrm>
            <a:off x="355600" y="1448435"/>
            <a:ext cx="3549015" cy="3975735"/>
          </a:xfrm>
          <a:prstGeom prst="roundRect">
            <a:avLst>
              <a:gd name="adj" fmla="val 80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3974A1">
                <a:alpha val="100000"/>
              </a:srgbClr>
            </a:solidFill>
            <a:prstDash val="solid"/>
            <a:miter lim="1000000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endParaRPr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9" name="AutoShape 8"/>
          <p:cNvSpPr/>
          <p:nvPr/>
        </p:nvSpPr>
        <p:spPr>
          <a:xfrm>
            <a:off x="323850" y="1448435"/>
            <a:ext cx="3549015" cy="513080"/>
          </a:xfrm>
          <a:prstGeom prst="roundRect">
            <a:avLst>
              <a:gd name="adj" fmla="val 6250"/>
            </a:avLst>
          </a:prstGeom>
          <a:noFill/>
          <a:ln w="25400" cap="flat" cmpd="sng">
            <a:solidFill>
              <a:srgbClr val="0753A1"/>
            </a:solidFill>
            <a:prstDash val="solid"/>
            <a:round/>
          </a:ln>
          <a:extLst>
            <a:ext uri="{909E8E84-426E-40DD-AFC4-6F175D3DCCD1}"/>
          </a:extLst>
        </p:spPr>
        <p:txBody>
          <a:bodyPr vert="horz" wrap="square" lIns="127000" tIns="0" rIns="127000" bIns="0" rtlCol="0" anchor="ctr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案例一：人工智能</a:t>
            </a:r>
            <a:endParaRPr lang="en-US" sz="1600" b="1" i="0" u="none" strike="noStrik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90" name="AutoShape 9"/>
          <p:cNvSpPr txBox="1"/>
          <p:nvPr/>
        </p:nvSpPr>
        <p:spPr>
          <a:xfrm>
            <a:off x="481965" y="2057400"/>
            <a:ext cx="3295015" cy="11220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914400">
              <a:lnSpc>
                <a:spcPct val="88000"/>
              </a:lnSpc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53%</a:t>
            </a:r>
            <a:endParaRPr lang="en-US" sz="14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 defTabSz="914400">
              <a:lnSpc>
                <a:spcPct val="88000"/>
              </a:lnSpc>
              <a:defRPr/>
            </a:pPr>
            <a:endParaRPr 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 defTabSz="914400">
              <a:lnSpc>
                <a:spcPct val="88000"/>
              </a:lnSpc>
            </a:pPr>
            <a:r>
              <a:rPr lang="en-US" sz="14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全球生成式人工智能</a:t>
            </a:r>
            <a:r>
              <a:rPr lang="en-US" sz="1400" b="1" i="0" u="none" strike="noStrike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三年渗透率</a:t>
            </a:r>
            <a:endParaRPr lang="en-US" sz="1400" b="1" i="0" u="none" strike="noStrike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91" name="AutoShape 10"/>
          <p:cNvSpPr/>
          <p:nvPr/>
        </p:nvSpPr>
        <p:spPr>
          <a:xfrm>
            <a:off x="481965" y="2971165"/>
            <a:ext cx="3295015" cy="192405"/>
          </a:xfrm>
          <a:prstGeom prst="roundRect">
            <a:avLst>
              <a:gd name="adj" fmla="val 0"/>
            </a:avLst>
          </a:prstGeom>
          <a:solidFill>
            <a:srgbClr val="DCEE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endParaRPr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2" name="AutoShape 11"/>
          <p:cNvSpPr/>
          <p:nvPr/>
        </p:nvSpPr>
        <p:spPr>
          <a:xfrm>
            <a:off x="481965" y="2971165"/>
            <a:ext cx="1748790" cy="192405"/>
          </a:xfrm>
          <a:prstGeom prst="roundRect">
            <a:avLst>
              <a:gd name="adj" fmla="val 0"/>
            </a:avLst>
          </a:prstGeom>
          <a:solidFill>
            <a:srgbClr val="0753A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endParaRPr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3" name="AutoShape 12"/>
          <p:cNvSpPr txBox="1"/>
          <p:nvPr/>
        </p:nvSpPr>
        <p:spPr>
          <a:xfrm>
            <a:off x="481965" y="3532505"/>
            <a:ext cx="3295015" cy="3848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 defTabSz="914400" fontAlgn="auto">
              <a:lnSpc>
                <a:spcPct val="145000"/>
              </a:lnSpc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■ 渗透</a:t>
            </a:r>
            <a:r>
              <a:rPr lang="zh-CN" alt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速度</a:t>
            </a: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快于</a:t>
            </a:r>
            <a:r>
              <a:rPr lang="zh-CN" alt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个人电脑</a:t>
            </a: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与互联网</a:t>
            </a:r>
            <a:r>
              <a:rPr lang="zh-CN" alt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的早期渗透速度</a:t>
            </a:r>
            <a:endParaRPr 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914400" fontAlgn="auto">
              <a:lnSpc>
                <a:spcPct val="145000"/>
              </a:lnSpc>
            </a:pPr>
            <a:r>
              <a:rPr lang="en-US" sz="1400" b="1" i="0" u="none" strike="noStrike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■ 企业智能体部署</a:t>
            </a:r>
            <a:r>
              <a:rPr lang="zh-CN" altLang="en-US" sz="1400" b="1" i="0" u="none" strike="noStrike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处于</a:t>
            </a:r>
            <a:r>
              <a:rPr lang="en-US" sz="1400" b="1" i="0" u="none" strike="noStrike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低位</a:t>
            </a:r>
            <a:endParaRPr lang="en-US" sz="1400" b="1" i="0" u="none" strike="noStrike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94" name="AutoShape 14"/>
          <p:cNvSpPr/>
          <p:nvPr/>
        </p:nvSpPr>
        <p:spPr>
          <a:xfrm>
            <a:off x="481965" y="4815205"/>
            <a:ext cx="3295015" cy="480695"/>
          </a:xfrm>
          <a:prstGeom prst="roundRect">
            <a:avLst>
              <a:gd name="adj" fmla="val 6666"/>
            </a:avLst>
          </a:prstGeom>
          <a:solidFill>
            <a:srgbClr val="DCEE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101600" tIns="25400" rIns="101600" bIns="25400" rtlCol="0" anchor="ctr" anchorCtr="0"/>
          <a:lstStyle/>
          <a:p>
            <a:pPr marL="0" indent="0" algn="l" defTabSz="914400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063A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落差：技术供给充裕 × 场景落地稀缺</a:t>
            </a:r>
            <a:endParaRPr lang="en-US" sz="1400" b="1" i="0" u="none" strike="noStrike">
              <a:solidFill>
                <a:srgbClr val="063A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95" name="AutoShape 15"/>
          <p:cNvSpPr/>
          <p:nvPr/>
        </p:nvSpPr>
        <p:spPr>
          <a:xfrm>
            <a:off x="4081780" y="1448435"/>
            <a:ext cx="38100" cy="3975735"/>
          </a:xfrm>
          <a:prstGeom prst="roundRect">
            <a:avLst>
              <a:gd name="adj" fmla="val 0"/>
            </a:avLst>
          </a:prstGeom>
          <a:solidFill>
            <a:srgbClr val="0753A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endParaRPr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6" name="AutoShape 16"/>
          <p:cNvSpPr/>
          <p:nvPr/>
        </p:nvSpPr>
        <p:spPr>
          <a:xfrm>
            <a:off x="4157980" y="1448435"/>
            <a:ext cx="3549015" cy="3975735"/>
          </a:xfrm>
          <a:prstGeom prst="roundRect">
            <a:avLst>
              <a:gd name="adj" fmla="val 80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3974A1">
                <a:alpha val="100000"/>
              </a:srgbClr>
            </a:solidFill>
            <a:prstDash val="solid"/>
            <a:miter lim="1000000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endParaRPr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7" name="AutoShape 17"/>
          <p:cNvSpPr/>
          <p:nvPr/>
        </p:nvSpPr>
        <p:spPr>
          <a:xfrm>
            <a:off x="4126230" y="1448435"/>
            <a:ext cx="3549015" cy="513080"/>
          </a:xfrm>
          <a:prstGeom prst="roundRect">
            <a:avLst>
              <a:gd name="adj" fmla="val 6250"/>
            </a:avLst>
          </a:prstGeom>
          <a:noFill/>
          <a:ln w="25400" cap="flat" cmpd="sng">
            <a:solidFill>
              <a:srgbClr val="0753A1"/>
            </a:solidFill>
            <a:prstDash val="solid"/>
            <a:round/>
          </a:ln>
          <a:extLst>
            <a:ext uri="{909E8E84-426E-40DD-AFC4-6F175D3DCCD1}"/>
          </a:extLst>
        </p:spPr>
        <p:txBody>
          <a:bodyPr vert="horz" wrap="square" lIns="127000" tIns="0" rIns="127000" bIns="0" rtlCol="0" anchor="ctr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案例二：人形机器人</a:t>
            </a:r>
            <a:endParaRPr lang="en-US" sz="1600" b="1" i="0" u="none" strike="noStrik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98" name="AutoShape 18"/>
          <p:cNvSpPr txBox="1"/>
          <p:nvPr/>
        </p:nvSpPr>
        <p:spPr>
          <a:xfrm>
            <a:off x="4276725" y="2057400"/>
            <a:ext cx="3295015" cy="11220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914400">
              <a:lnSpc>
                <a:spcPct val="88000"/>
              </a:lnSpc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2.5</a:t>
            </a:r>
            <a:r>
              <a:rPr lang="en-US" sz="1400" b="1" i="0" u="none" strike="noStrike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万台</a:t>
            </a:r>
            <a:endParaRPr 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 defTabSz="914400">
              <a:lnSpc>
                <a:spcPct val="88000"/>
              </a:lnSpc>
            </a:pP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 defTabSz="914400">
              <a:lnSpc>
                <a:spcPct val="88000"/>
              </a:lnSpc>
            </a:pPr>
            <a:r>
              <a:rPr lang="en-US" sz="14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2026年上半年全球人形机器人出货量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9" name="AutoShape 19"/>
          <p:cNvSpPr/>
          <p:nvPr/>
        </p:nvSpPr>
        <p:spPr>
          <a:xfrm>
            <a:off x="4284345" y="2971165"/>
            <a:ext cx="3295015" cy="192405"/>
          </a:xfrm>
          <a:prstGeom prst="roundRect">
            <a:avLst>
              <a:gd name="adj" fmla="val 0"/>
            </a:avLst>
          </a:prstGeom>
          <a:solidFill>
            <a:srgbClr val="DCEE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endParaRPr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0" name="AutoShape 20"/>
          <p:cNvSpPr/>
          <p:nvPr/>
        </p:nvSpPr>
        <p:spPr>
          <a:xfrm>
            <a:off x="4284345" y="2971165"/>
            <a:ext cx="2268855" cy="192405"/>
          </a:xfrm>
          <a:prstGeom prst="roundRect">
            <a:avLst>
              <a:gd name="adj" fmla="val 0"/>
            </a:avLst>
          </a:prstGeom>
          <a:solidFill>
            <a:srgbClr val="0753A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endParaRPr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1" name="AutoShape 21"/>
          <p:cNvSpPr txBox="1"/>
          <p:nvPr/>
        </p:nvSpPr>
        <p:spPr>
          <a:xfrm>
            <a:off x="4284345" y="3532505"/>
            <a:ext cx="3295015" cy="3848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914400">
              <a:lnSpc>
                <a:spcPct val="130000"/>
              </a:lnSpc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■ 非工业场景 69%</a:t>
            </a:r>
            <a:endParaRPr lang="en-US" sz="14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 defTabSz="914400">
              <a:lnSpc>
                <a:spcPct val="130000"/>
              </a:lnSpc>
              <a:defRPr/>
            </a:pPr>
            <a:r>
              <a:rPr lang="en-US" sz="1400" b="1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科研教育/表演展示/政府</a:t>
            </a:r>
            <a:endParaRPr lang="en-US" sz="1400" b="1" i="0" u="none" strike="noStrike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02" name="AutoShape 23"/>
          <p:cNvSpPr/>
          <p:nvPr/>
        </p:nvSpPr>
        <p:spPr>
          <a:xfrm>
            <a:off x="4284345" y="4815205"/>
            <a:ext cx="3295015" cy="480695"/>
          </a:xfrm>
          <a:prstGeom prst="roundRect">
            <a:avLst>
              <a:gd name="adj" fmla="val 6666"/>
            </a:avLst>
          </a:prstGeom>
          <a:solidFill>
            <a:srgbClr val="DCEE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101600" tIns="25400" rIns="101600" bIns="25400" rtlCol="0" anchor="ctr" anchorCtr="0"/>
          <a:lstStyle/>
          <a:p>
            <a:pPr marL="0" indent="0" algn="l" defTabSz="914400">
              <a:lnSpc>
                <a:spcPct val="108000"/>
              </a:lnSpc>
              <a:defRPr/>
            </a:pPr>
            <a:r>
              <a:rPr lang="en-US" sz="1400" b="1" i="0" spc="-100">
                <a:solidFill>
                  <a:srgbClr val="063A7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瓶颈：</a:t>
            </a:r>
            <a:r>
              <a:rPr lang="zh-CN" altLang="en-US" sz="1400" b="1" i="0" spc="-100">
                <a:solidFill>
                  <a:srgbClr val="063A7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缺乏让机器人</a:t>
            </a:r>
            <a:r>
              <a:rPr lang="en-US" altLang="zh-CN" sz="1400" b="1" i="0" spc="-100">
                <a:solidFill>
                  <a:srgbClr val="063A7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“</a:t>
            </a:r>
            <a:r>
              <a:rPr lang="zh-CN" altLang="en-US" sz="1400" b="1" i="0" spc="-100">
                <a:solidFill>
                  <a:srgbClr val="063A7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干活</a:t>
            </a:r>
            <a:r>
              <a:rPr lang="en-US" altLang="zh-CN" sz="1400" b="1" i="0" spc="-100">
                <a:solidFill>
                  <a:srgbClr val="063A7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”</a:t>
            </a:r>
            <a:r>
              <a:rPr lang="zh-CN" altLang="en-US" sz="1400" b="1" i="0" spc="-100">
                <a:solidFill>
                  <a:srgbClr val="063A7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的真实场景</a:t>
            </a:r>
            <a:endParaRPr lang="zh-CN" altLang="en-US" sz="1400" b="1" i="0" spc="-100">
              <a:solidFill>
                <a:srgbClr val="063A70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03" name="AutoShape 24"/>
          <p:cNvSpPr/>
          <p:nvPr/>
        </p:nvSpPr>
        <p:spPr>
          <a:xfrm>
            <a:off x="7883525" y="1448435"/>
            <a:ext cx="38100" cy="3975735"/>
          </a:xfrm>
          <a:prstGeom prst="roundRect">
            <a:avLst>
              <a:gd name="adj" fmla="val 0"/>
            </a:avLst>
          </a:prstGeom>
          <a:solidFill>
            <a:srgbClr val="0753A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endParaRPr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4" name="AutoShape 25"/>
          <p:cNvSpPr/>
          <p:nvPr/>
        </p:nvSpPr>
        <p:spPr>
          <a:xfrm>
            <a:off x="7936865" y="1457960"/>
            <a:ext cx="3802380" cy="3975735"/>
          </a:xfrm>
          <a:prstGeom prst="roundRect">
            <a:avLst>
              <a:gd name="adj" fmla="val 80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3974A1">
                <a:alpha val="100000"/>
              </a:srgbClr>
            </a:solidFill>
            <a:prstDash val="solid"/>
            <a:miter lim="1000000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endParaRPr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5" name="AutoShape 26"/>
          <p:cNvSpPr/>
          <p:nvPr/>
        </p:nvSpPr>
        <p:spPr>
          <a:xfrm>
            <a:off x="7927975" y="1448435"/>
            <a:ext cx="3802380" cy="513080"/>
          </a:xfrm>
          <a:prstGeom prst="roundRect">
            <a:avLst>
              <a:gd name="adj" fmla="val 6250"/>
            </a:avLst>
          </a:prstGeom>
          <a:noFill/>
          <a:ln w="25400" cap="flat" cmpd="sng">
            <a:solidFill>
              <a:srgbClr val="0753A1"/>
            </a:solidFill>
            <a:prstDash val="solid"/>
            <a:round/>
          </a:ln>
          <a:extLst>
            <a:ext uri="{909E8E84-426E-40DD-AFC4-6F175D3DCCD1}"/>
          </a:extLst>
        </p:spPr>
        <p:txBody>
          <a:bodyPr vert="horz" wrap="square" lIns="127000" tIns="0" rIns="127000" bIns="0" rtlCol="0" anchor="ctr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zh-CN" altLang="en-US" sz="1600" b="1" i="0" u="none" strike="noStrik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新技术新产品新场景</a:t>
            </a:r>
            <a:r>
              <a:rPr lang="en-US" sz="1600" b="1" i="0" u="none" strike="noStrik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大规模应用示范</a:t>
            </a:r>
            <a:endParaRPr lang="en-US" sz="1600" b="1" i="0" u="none" strike="noStrik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06" name="AutoShape 28"/>
          <p:cNvSpPr txBox="1"/>
          <p:nvPr/>
        </p:nvSpPr>
        <p:spPr>
          <a:xfrm>
            <a:off x="8071485" y="2058035"/>
            <a:ext cx="3574415" cy="89789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 defTabSz="914400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“揭榜挂帅”任务 100+ 项</a:t>
            </a:r>
            <a:endParaRPr 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 defTabSz="914400">
              <a:lnSpc>
                <a:spcPct val="117000"/>
              </a:lnSpc>
            </a:pPr>
            <a:r>
              <a:rPr lang="en-US" sz="1400" b="1" i="0" u="none" strike="noStrike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围绕通用人工智能、量子科技、清洁低碳氢等未来产业部署</a:t>
            </a:r>
            <a:endParaRPr lang="en-US" sz="1400" b="1" i="0" u="none" strike="noStrike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07" name="AutoShape 30"/>
          <p:cNvSpPr txBox="1"/>
          <p:nvPr/>
        </p:nvSpPr>
        <p:spPr>
          <a:xfrm>
            <a:off x="8034655" y="4250690"/>
            <a:ext cx="3745865" cy="1092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 defTabSz="914400">
              <a:lnSpc>
                <a:spcPct val="157000"/>
              </a:lnSpc>
              <a:defRPr/>
            </a:pPr>
            <a:r>
              <a:rPr lang="en-US" sz="1400" b="1" i="0" u="none" strike="noStrike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5 个城市群氢能综合应用试点</a:t>
            </a:r>
            <a:endParaRPr 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ctr" defTabSz="914400" eaLnBrk="1" fontAlgn="auto" latinLnBrk="0" hangingPunct="1">
              <a:lnSpc>
                <a:spcPct val="157000"/>
              </a:lnSpc>
              <a:buFont typeface="Wingdings" panose="05000000000000000000" charset="0"/>
              <a:buNone/>
            </a:pPr>
            <a:r>
              <a:rPr lang="en-US" sz="1400" b="1" i="0" u="none" strike="noStrike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京津冀、大湾区等率先启动示范</a:t>
            </a:r>
            <a:endParaRPr lang="en-US" sz="1400" b="1" i="0" u="none" strike="noStrike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indent="0" algn="ctr" defTabSz="914400" eaLnBrk="1" fontAlgn="auto" latinLnBrk="0" hangingPunct="1">
              <a:lnSpc>
                <a:spcPct val="157000"/>
              </a:lnSpc>
              <a:buFont typeface="Wingdings" panose="05000000000000000000" charset="0"/>
              <a:buNone/>
            </a:pPr>
            <a:r>
              <a:rPr lang="en-US" sz="14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从燃料电池汽车</a:t>
            </a:r>
            <a:r>
              <a:rPr lang="zh-CN" altLang="en-US" sz="14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向</a:t>
            </a:r>
            <a:r>
              <a:rPr lang="en-US" sz="14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交通、工业等多领域延伸</a:t>
            </a:r>
            <a:endParaRPr lang="en-US" sz="1400" b="1" i="0" u="none" strike="noStrike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ctr" defTabSz="914400">
              <a:lnSpc>
                <a:spcPct val="157000"/>
              </a:lnSpc>
            </a:pPr>
            <a:endParaRPr lang="en-US" sz="1400" b="1" i="0" u="none" strike="noStrike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408" name="图片 43" descr="OIP-C"/>
          <p:cNvPicPr>
            <a:picLocks noChangeAspect="1"/>
          </p:cNvPicPr>
          <p:nvPr/>
        </p:nvPicPr>
        <p:blipFill>
          <a:blip r:embed="rId4"/>
          <a:srcRect l="5356" t="2103" r="20756" b="-2486"/>
          <a:stretch>
            <a:fillRect/>
          </a:stretch>
        </p:blipFill>
        <p:spPr>
          <a:xfrm>
            <a:off x="7948930" y="3110865"/>
            <a:ext cx="1146175" cy="984885"/>
          </a:xfrm>
          <a:prstGeom prst="rect">
            <a:avLst/>
          </a:prstGeom>
        </p:spPr>
      </p:pic>
      <p:pic>
        <p:nvPicPr>
          <p:cNvPr id="409" name="图片 44" descr="R-C"/>
          <p:cNvPicPr>
            <a:picLocks noChangeAspect="1"/>
          </p:cNvPicPr>
          <p:nvPr/>
        </p:nvPicPr>
        <p:blipFill>
          <a:blip r:embed="rId5"/>
          <a:srcRect l="14114" t="9674" r="10886" b="10011"/>
          <a:stretch>
            <a:fillRect/>
          </a:stretch>
        </p:blipFill>
        <p:spPr>
          <a:xfrm>
            <a:off x="10452735" y="3144520"/>
            <a:ext cx="1248410" cy="951230"/>
          </a:xfrm>
          <a:prstGeom prst="rect">
            <a:avLst/>
          </a:prstGeom>
        </p:spPr>
      </p:pic>
      <p:pic>
        <p:nvPicPr>
          <p:cNvPr id="410" name="图片 45" descr="OIP-C (1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2740" y="3131185"/>
            <a:ext cx="1128395" cy="949325"/>
          </a:xfrm>
          <a:prstGeom prst="rect">
            <a:avLst/>
          </a:prstGeom>
        </p:spPr>
      </p:pic>
      <p:sp>
        <p:nvSpPr>
          <p:cNvPr id="411" name="Freeform 33"/>
          <p:cNvSpPr/>
          <p:nvPr/>
        </p:nvSpPr>
        <p:spPr>
          <a:xfrm>
            <a:off x="481965" y="5715635"/>
            <a:ext cx="11430000" cy="504000"/>
          </a:xfrm>
          <a:custGeom>
            <a:avLst/>
            <a:gdLst/>
            <a:ahLst/>
            <a:cxnLst/>
            <a:rect l="l" t="t" r="r" b="b"/>
            <a:pathLst>
              <a:path w="11430000" h="584200">
                <a:moveTo>
                  <a:pt x="0" y="292100"/>
                </a:moveTo>
                <a:lnTo>
                  <a:pt x="292100" y="0"/>
                </a:lnTo>
                <a:lnTo>
                  <a:pt x="11137900" y="0"/>
                </a:lnTo>
                <a:lnTo>
                  <a:pt x="11430000" y="292100"/>
                </a:lnTo>
                <a:lnTo>
                  <a:pt x="11137900" y="584200"/>
                </a:lnTo>
                <a:lnTo>
                  <a:pt x="292100" y="584200"/>
                </a:lnTo>
                <a:lnTo>
                  <a:pt x="0" y="292100"/>
                </a:lnTo>
                <a:close/>
              </a:path>
            </a:pathLst>
          </a:custGeom>
          <a:solidFill>
            <a:srgbClr val="176BAA"/>
          </a:solidFill>
          <a:ln w="25400" cap="flat" cmpd="sng">
            <a:noFill/>
            <a:prstDash val="solid"/>
            <a:round/>
          </a:ln>
        </p:spPr>
        <p:txBody>
          <a:bodyPr vert="horz" wrap="square" lIns="254000" tIns="0" rIns="254000" bIns="0" rtlCol="0" anchor="ctr" anchorCtr="0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谁能率先找到超级场景和高价值场景，谁就可能在创新竞赛中占据先机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412" name="科技主题图标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60000" y="115000"/>
            <a:ext cx="300000" cy="300000"/>
          </a:xfrm>
          <a:prstGeom prst="rect">
            <a:avLst/>
          </a:prstGeom>
        </p:spPr>
      </p:pic>
      <p:pic>
        <p:nvPicPr>
          <p:cNvPr id="413" name="赛迪标识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86" y="109737"/>
            <a:ext cx="1221213" cy="4227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svg="http://schemas.microsoft.com/office/drawing/2016/SVG/main" xmlns:r="http://schemas.openxmlformats.org/officeDocument/2006/relationships" xmlns:a="http://schemas.openxmlformats.org/drawingml/2006/main" xmlns:p="http://schemas.openxmlformats.org/presentationml/2006/main" xmlns:mc="http://schemas.openxmlformats.org/markup-compatibility/2006" mc:Ignorable="asvg">
  <p:cSld>
    <p:spTree>
      <p:nvGrpSpPr>
        <p:cNvPr id="4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416" name="蓝色阅读区"/>
          <p:cNvSpPr/>
          <p:nvPr/>
        </p:nvSpPr>
        <p:spPr>
          <a:xfrm>
            <a:off x="173736" y="758952"/>
            <a:ext cx="11841480" cy="5870448"/>
          </a:xfrm>
          <a:prstGeom prst="rect">
            <a:avLst/>
          </a:prstGeom>
          <a:solidFill>
            <a:srgbClr val="E5F1FA"/>
          </a:solidFill>
          <a:ln>
            <a:noFill/>
          </a:ln>
        </p:spPr>
        <p:txBody>
          <a:bodyPr/>
          <a:p/>
        </p:txBody>
      </p:sp>
      <p:sp>
        <p:nvSpPr>
          <p:cNvPr id="417" name="标识底板"/>
          <p:cNvSpPr/>
          <p:nvPr/>
        </p:nvSpPr>
        <p:spPr>
          <a:xfrm>
            <a:off x="54864" y="54864"/>
            <a:ext cx="1353312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/>
        </p:txBody>
      </p:sp>
      <p:sp>
        <p:nvSpPr>
          <p:cNvPr id="418" name="object 9"/>
          <p:cNvSpPr txBox="1"/>
          <p:nvPr/>
        </p:nvSpPr>
        <p:spPr>
          <a:xfrm>
            <a:off x="334800" y="840600"/>
            <a:ext cx="11520000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0" fontAlgn="auto">
              <a:lnSpc>
                <a:spcPct val="150000"/>
              </a:lnSpc>
              <a:spcBef>
                <a:spcPts val="1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技术路线不确定、试错成本高，既需要敏捷灵活的市场主体，也离不开高校在基础研究和原始创新上的源头支撑。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9" name="object 3"/>
          <p:cNvSpPr txBox="1">
            <a:spLocks noGrp="1"/>
          </p:cNvSpPr>
          <p:nvPr>
            <p:ph type="title"/>
          </p:nvPr>
        </p:nvSpPr>
        <p:spPr>
          <a:xfrm>
            <a:off x="1551940" y="101600"/>
            <a:ext cx="1018857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buClrTx/>
              <a:buSzTx/>
              <a:buFontTx/>
            </a:pP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  <a:sym typeface="+mn-ea"/>
              </a:rPr>
              <a:t>趋势七：中小企业和高校日益成为新域新质创新的中坚力量</a:t>
            </a:r>
            <a:endParaRPr lang="zh-CN" altLang="en-US" sz="2700" dirty="0">
              <a:solidFill>
                <a:srgbClr val="FFFFFF"/>
              </a:solidFill>
              <a:ea typeface="微软雅黑" panose="020B0503020204020204" charset="-122"/>
              <a:sym typeface="+mn-ea"/>
            </a:endParaRPr>
          </a:p>
        </p:txBody>
      </p:sp>
      <p:sp>
        <p:nvSpPr>
          <p:cNvPr id="420" name="任意多边形 60"/>
          <p:cNvSpPr/>
          <p:nvPr/>
        </p:nvSpPr>
        <p:spPr>
          <a:xfrm>
            <a:off x="334010" y="4176395"/>
            <a:ext cx="3921125" cy="2462530"/>
          </a:xfrm>
          <a:custGeom>
            <a:avLst/>
            <a:gdLst>
              <a:gd name="sw" fmla="*/ 1 w 6101"/>
              <a:gd name="sh" fmla="*/ 1 h 3496"/>
              <a:gd name="mins" fmla="min sw sh"/>
              <a:gd name="dsw" fmla="+- 0 sw mins"/>
              <a:gd name="dsh" fmla="+- 0 sh mins"/>
              <a:gd name="p0x0" fmla="*/ 150 w 6101"/>
              <a:gd name="p0y0" fmla="*/ 0 h 3496"/>
              <a:gd name="p0x1" fmla="*/ 5951 w 6101"/>
              <a:gd name="p0y1" fmla="*/ 0 h 3496"/>
              <a:gd name="p0x2" fmla="*/ 6034 w 6101"/>
              <a:gd name="p0y2" fmla="*/ 0 h 3496"/>
              <a:gd name="p0x3" fmla="*/ 6101 w 6101"/>
              <a:gd name="p0y3" fmla="*/ 67 h 3496"/>
              <a:gd name="p0x4" fmla="*/ 6101 w 6101"/>
              <a:gd name="p0y4" fmla="*/ 150 h 3496"/>
              <a:gd name="p0x5" fmla="*/ 6101 w 6101"/>
              <a:gd name="p0y5" fmla="*/ 3346 h 3496"/>
              <a:gd name="p0x6" fmla="*/ 6101 w 6101"/>
              <a:gd name="p0y6" fmla="*/ 3429 h 3496"/>
              <a:gd name="p0x7" fmla="*/ 6034 w 6101"/>
              <a:gd name="p0y7" fmla="*/ 3496 h 3496"/>
              <a:gd name="p0x8" fmla="*/ 5951 w 6101"/>
              <a:gd name="p0y8" fmla="*/ 3496 h 3496"/>
              <a:gd name="p0x9" fmla="*/ 150 w 6101"/>
              <a:gd name="p0y9" fmla="*/ 3496 h 3496"/>
              <a:gd name="p0x10" fmla="*/ 67 w 6101"/>
              <a:gd name="p0y10" fmla="*/ 3496 h 3496"/>
              <a:gd name="p0x11" fmla="*/ 0 w 6101"/>
              <a:gd name="p0y11" fmla="*/ 3429 h 3496"/>
              <a:gd name="p0x12" fmla="*/ 0 w 6101"/>
              <a:gd name="p0y12" fmla="*/ 3346 h 3496"/>
              <a:gd name="p0x13" fmla="*/ 0 w 6101"/>
              <a:gd name="p0y13" fmla="*/ 150 h 3496"/>
              <a:gd name="p0x14" fmla="*/ 0 w 6101"/>
              <a:gd name="p0y14" fmla="*/ 67 h 3496"/>
              <a:gd name="p0x15" fmla="*/ 67 w 6101"/>
              <a:gd name="p0y15" fmla="*/ 0 h 3496"/>
              <a:gd name="p0x16" fmla="*/ 150 w 6101"/>
              <a:gd name="p0y16" fmla="*/ 0 h 349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F2FA"/>
          </a:solidFill>
          <a:ln>
            <a:solidFill>
              <a:srgbClr val="0753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21" name="图片 6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r:embed="rId5"/>
              </a:ext>
            </a:extLst>
          </a:blip>
          <a:srcRect l="-7692" t="-7692" r="-7692" b="-7692"/>
          <a:stretch>
            <a:fillRect/>
          </a:stretch>
        </p:blipFill>
        <p:spPr>
          <a:xfrm>
            <a:off x="727710" y="4356735"/>
            <a:ext cx="142875" cy="142875"/>
          </a:xfrm>
          <a:prstGeom prst="rect">
            <a:avLst/>
          </a:prstGeom>
        </p:spPr>
      </p:pic>
      <p:sp>
        <p:nvSpPr>
          <p:cNvPr id="422" name="文本框 64"/>
          <p:cNvSpPr txBox="1"/>
          <p:nvPr/>
        </p:nvSpPr>
        <p:spPr>
          <a:xfrm>
            <a:off x="965200" y="4314190"/>
            <a:ext cx="3289935" cy="3695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</a:rPr>
              <a:t>小巨人</a:t>
            </a:r>
            <a:r>
              <a:rPr lang="en-US" altLang="zh-CN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</a:rPr>
              <a:t>前沿领域布局</a:t>
            </a:r>
            <a:endParaRPr>
              <a:solidFill>
                <a:srgbClr val="2B26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3" name="任意多边形 65"/>
          <p:cNvSpPr/>
          <p:nvPr/>
        </p:nvSpPr>
        <p:spPr>
          <a:xfrm>
            <a:off x="4455795" y="4191000"/>
            <a:ext cx="3450590" cy="2459990"/>
          </a:xfrm>
          <a:custGeom>
            <a:avLst/>
            <a:gdLst>
              <a:gd name="sw" fmla="*/ 1 w 6101"/>
              <a:gd name="sh" fmla="*/ 1 h 2860"/>
              <a:gd name="mins" fmla="min sw sh"/>
              <a:gd name="dsw" fmla="+- 0 sw mins"/>
              <a:gd name="dsh" fmla="+- 0 sh mins"/>
              <a:gd name="p0x0" fmla="*/ 150 w 6101"/>
              <a:gd name="p0y0" fmla="*/ 0 h 2860"/>
              <a:gd name="p0x1" fmla="*/ 5951 w 6101"/>
              <a:gd name="p0y1" fmla="*/ 0 h 2860"/>
              <a:gd name="p0x2" fmla="*/ 6034 w 6101"/>
              <a:gd name="p0y2" fmla="*/ 0 h 2860"/>
              <a:gd name="p0x3" fmla="*/ 6101 w 6101"/>
              <a:gd name="p0y3" fmla="*/ 67 h 2860"/>
              <a:gd name="p0x4" fmla="*/ 6101 w 6101"/>
              <a:gd name="p0y4" fmla="*/ 150 h 2860"/>
              <a:gd name="p0x5" fmla="*/ 6101 w 6101"/>
              <a:gd name="p0y5" fmla="*/ 2710 h 2860"/>
              <a:gd name="p0x6" fmla="*/ 6101 w 6101"/>
              <a:gd name="p0y6" fmla="*/ 2793 h 2860"/>
              <a:gd name="p0x7" fmla="*/ 6034 w 6101"/>
              <a:gd name="p0y7" fmla="*/ 2860 h 2860"/>
              <a:gd name="p0x8" fmla="*/ 5951 w 6101"/>
              <a:gd name="p0y8" fmla="*/ 2860 h 2860"/>
              <a:gd name="p0x9" fmla="*/ 150 w 6101"/>
              <a:gd name="p0y9" fmla="*/ 2860 h 2860"/>
              <a:gd name="p0x10" fmla="*/ 67 w 6101"/>
              <a:gd name="p0y10" fmla="*/ 2860 h 2860"/>
              <a:gd name="p0x11" fmla="*/ 0 w 6101"/>
              <a:gd name="p0y11" fmla="*/ 2793 h 2860"/>
              <a:gd name="p0x12" fmla="*/ 0 w 6101"/>
              <a:gd name="p0y12" fmla="*/ 2710 h 2860"/>
              <a:gd name="p0x13" fmla="*/ 0 w 6101"/>
              <a:gd name="p0y13" fmla="*/ 150 h 2860"/>
              <a:gd name="p0x14" fmla="*/ 0 w 6101"/>
              <a:gd name="p0y14" fmla="*/ 67 h 2860"/>
              <a:gd name="p0x15" fmla="*/ 67 w 6101"/>
              <a:gd name="p0y15" fmla="*/ 0 h 2860"/>
              <a:gd name="p0x16" fmla="*/ 150 w 6101"/>
              <a:gd name="p0y16" fmla="*/ 0 h 28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F2FA"/>
          </a:solidFill>
          <a:ln>
            <a:solidFill>
              <a:srgbClr val="0753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24" name="图片 6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r:embed="rId7"/>
              </a:ext>
            </a:extLst>
          </a:blip>
          <a:srcRect l="-3571" t="-3571" r="-3571" b="-3571"/>
          <a:stretch>
            <a:fillRect/>
          </a:stretch>
        </p:blipFill>
        <p:spPr>
          <a:xfrm>
            <a:off x="4779010" y="4366895"/>
            <a:ext cx="147955" cy="147955"/>
          </a:xfrm>
          <a:prstGeom prst="rect">
            <a:avLst/>
          </a:prstGeom>
        </p:spPr>
      </p:pic>
      <p:sp>
        <p:nvSpPr>
          <p:cNvPr id="425" name="文本框 67"/>
          <p:cNvSpPr txBox="1"/>
          <p:nvPr/>
        </p:nvSpPr>
        <p:spPr>
          <a:xfrm>
            <a:off x="5015865" y="4324350"/>
            <a:ext cx="2871470" cy="3587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</a:rPr>
              <a:t>研发投入领先</a:t>
            </a:r>
            <a:endParaRPr>
              <a:solidFill>
                <a:srgbClr val="2B26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6" name="文本框 68"/>
          <p:cNvSpPr txBox="1"/>
          <p:nvPr/>
        </p:nvSpPr>
        <p:spPr>
          <a:xfrm>
            <a:off x="4761230" y="4720590"/>
            <a:ext cx="657225" cy="3232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2025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</a:rPr>
              <a:t>7%</a:t>
            </a:r>
            <a:endParaRPr sz="2025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7" name="文本框 69"/>
          <p:cNvSpPr txBox="1"/>
          <p:nvPr/>
        </p:nvSpPr>
        <p:spPr>
          <a:xfrm>
            <a:off x="5306695" y="4748530"/>
            <a:ext cx="2577465" cy="2393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2025</a:t>
            </a:r>
            <a:r>
              <a:rPr lang="zh-CN" altLang="en-US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年</a:t>
            </a:r>
            <a:r>
              <a:rPr lang="en-US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“</a:t>
            </a:r>
            <a:r>
              <a:rPr lang="zh-CN" altLang="en-US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小巨人</a:t>
            </a:r>
            <a:r>
              <a:rPr lang="en-US" altLang="zh-CN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”</a:t>
            </a:r>
            <a:r>
              <a:rPr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研发投入强度</a:t>
            </a:r>
            <a:endParaRPr sz="1400">
              <a:solidFill>
                <a:srgbClr val="2B2622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428" name="文本框 70"/>
          <p:cNvSpPr txBox="1"/>
          <p:nvPr/>
        </p:nvSpPr>
        <p:spPr>
          <a:xfrm>
            <a:off x="4761230" y="5061585"/>
            <a:ext cx="3250565" cy="2768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18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 sz="1400">
                <a:solidFill>
                  <a:srgbClr val="8C83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规上工业平均水平</a:t>
            </a:r>
            <a:r>
              <a:rPr lang="en-US" altLang="zh-CN" sz="1400">
                <a:solidFill>
                  <a:srgbClr val="8C83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1.76%</a:t>
            </a:r>
            <a:endParaRPr sz="14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9" name="文本框 71"/>
          <p:cNvSpPr txBox="1"/>
          <p:nvPr/>
        </p:nvSpPr>
        <p:spPr>
          <a:xfrm>
            <a:off x="4761230" y="5610860"/>
            <a:ext cx="1096010" cy="3232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  <a:buClrTx/>
              <a:buSzTx/>
              <a:buFontTx/>
            </a:pPr>
            <a:r>
              <a:rPr sz="2025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</a:rPr>
              <a:t>46万项</a:t>
            </a:r>
            <a:endParaRPr sz="2025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0" name="文本框 72"/>
          <p:cNvSpPr txBox="1"/>
          <p:nvPr/>
        </p:nvSpPr>
        <p:spPr>
          <a:xfrm>
            <a:off x="5694680" y="5697855"/>
            <a:ext cx="1067435" cy="2070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发明专利总量</a:t>
            </a:r>
            <a:endParaRPr sz="1400">
              <a:solidFill>
                <a:srgbClr val="2B2622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431" name="文本框 73"/>
          <p:cNvSpPr txBox="1"/>
          <p:nvPr/>
        </p:nvSpPr>
        <p:spPr>
          <a:xfrm>
            <a:off x="4761230" y="6033135"/>
            <a:ext cx="972185" cy="238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lang="zh-CN" altLang="en-US" sz="1400">
                <a:solidFill>
                  <a:srgbClr val="8C83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户均</a:t>
            </a:r>
            <a:r>
              <a:rPr lang="en-US" altLang="zh-CN" sz="1400">
                <a:solidFill>
                  <a:srgbClr val="8C83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26.6</a:t>
            </a:r>
            <a:r>
              <a:rPr lang="zh-CN" altLang="en-US"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altLang="en-US" sz="1400" b="1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2" name="任意多边形 74"/>
          <p:cNvSpPr/>
          <p:nvPr/>
        </p:nvSpPr>
        <p:spPr>
          <a:xfrm>
            <a:off x="8107045" y="4190365"/>
            <a:ext cx="3717290" cy="2447925"/>
          </a:xfrm>
          <a:custGeom>
            <a:avLst/>
            <a:gdLst>
              <a:gd name="sw" fmla="*/ 1 w 6101"/>
              <a:gd name="sh" fmla="*/ 1 h 2860"/>
              <a:gd name="mins" fmla="min sw sh"/>
              <a:gd name="dsw" fmla="+- 0 sw mins"/>
              <a:gd name="dsh" fmla="+- 0 sh mins"/>
              <a:gd name="p0x0" fmla="*/ 150 w 6101"/>
              <a:gd name="p0y0" fmla="*/ 0 h 2860"/>
              <a:gd name="p0x1" fmla="*/ 5951 w 6101"/>
              <a:gd name="p0y1" fmla="*/ 0 h 2860"/>
              <a:gd name="p0x2" fmla="*/ 6034 w 6101"/>
              <a:gd name="p0y2" fmla="*/ 0 h 2860"/>
              <a:gd name="p0x3" fmla="*/ 6101 w 6101"/>
              <a:gd name="p0y3" fmla="*/ 67 h 2860"/>
              <a:gd name="p0x4" fmla="*/ 6101 w 6101"/>
              <a:gd name="p0y4" fmla="*/ 150 h 2860"/>
              <a:gd name="p0x5" fmla="*/ 6101 w 6101"/>
              <a:gd name="p0y5" fmla="*/ 2710 h 2860"/>
              <a:gd name="p0x6" fmla="*/ 6101 w 6101"/>
              <a:gd name="p0y6" fmla="*/ 2793 h 2860"/>
              <a:gd name="p0x7" fmla="*/ 6034 w 6101"/>
              <a:gd name="p0y7" fmla="*/ 2860 h 2860"/>
              <a:gd name="p0x8" fmla="*/ 5951 w 6101"/>
              <a:gd name="p0y8" fmla="*/ 2860 h 2860"/>
              <a:gd name="p0x9" fmla="*/ 150 w 6101"/>
              <a:gd name="p0y9" fmla="*/ 2860 h 2860"/>
              <a:gd name="p0x10" fmla="*/ 67 w 6101"/>
              <a:gd name="p0y10" fmla="*/ 2860 h 2860"/>
              <a:gd name="p0x11" fmla="*/ 0 w 6101"/>
              <a:gd name="p0y11" fmla="*/ 2793 h 2860"/>
              <a:gd name="p0x12" fmla="*/ 0 w 6101"/>
              <a:gd name="p0y12" fmla="*/ 2710 h 2860"/>
              <a:gd name="p0x13" fmla="*/ 0 w 6101"/>
              <a:gd name="p0y13" fmla="*/ 150 h 2860"/>
              <a:gd name="p0x14" fmla="*/ 0 w 6101"/>
              <a:gd name="p0y14" fmla="*/ 67 h 2860"/>
              <a:gd name="p0x15" fmla="*/ 67 w 6101"/>
              <a:gd name="p0y15" fmla="*/ 0 h 2860"/>
              <a:gd name="p0x16" fmla="*/ 150 w 6101"/>
              <a:gd name="p0y16" fmla="*/ 0 h 28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F2FA"/>
          </a:solidFill>
          <a:ln>
            <a:solidFill>
              <a:srgbClr val="0753A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3" name="文本框 76"/>
          <p:cNvSpPr txBox="1"/>
          <p:nvPr/>
        </p:nvSpPr>
        <p:spPr>
          <a:xfrm>
            <a:off x="8545830" y="4323715"/>
            <a:ext cx="3070860" cy="424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</a:rPr>
              <a:t>经营效益向好</a:t>
            </a:r>
            <a:endParaRPr>
              <a:solidFill>
                <a:srgbClr val="2B26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4" name="文本框 77"/>
          <p:cNvSpPr txBox="1"/>
          <p:nvPr/>
        </p:nvSpPr>
        <p:spPr>
          <a:xfrm>
            <a:off x="8290719" y="4837671"/>
            <a:ext cx="1047750" cy="3124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2025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</a:rPr>
              <a:t>22.2%</a:t>
            </a:r>
            <a:endParaRPr sz="2025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5" name="文本框 78"/>
          <p:cNvSpPr txBox="1"/>
          <p:nvPr/>
        </p:nvSpPr>
        <p:spPr>
          <a:xfrm>
            <a:off x="9097645" y="4858820"/>
            <a:ext cx="2647315" cy="4603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altLang="en-US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1—8</a:t>
            </a:r>
            <a:r>
              <a:rPr lang="zh-CN" altLang="en-US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小巨人</a:t>
            </a:r>
            <a:r>
              <a:rPr lang="en-US" altLang="zh-CN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1400">
                <a:solidFill>
                  <a:srgbClr val="2B26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利润总额同比增长</a:t>
            </a:r>
            <a:endParaRPr lang="zh-CN" altLang="en-US" sz="1400">
              <a:solidFill>
                <a:srgbClr val="2B26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6" name="文本框 79"/>
          <p:cNvSpPr txBox="1"/>
          <p:nvPr/>
        </p:nvSpPr>
        <p:spPr>
          <a:xfrm>
            <a:off x="8289925" y="5409565"/>
            <a:ext cx="3349625" cy="556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lang="zh-CN" altLang="en-US" sz="1400">
                <a:solidFill>
                  <a:srgbClr val="8C83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规上工业企业平均水平</a:t>
            </a:r>
            <a:r>
              <a:rPr lang="en-US" altLang="zh-CN" sz="1400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15.7%</a:t>
            </a:r>
            <a:endParaRPr sz="1400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17000"/>
              </a:lnSpc>
            </a:pPr>
            <a:endParaRPr sz="1400">
              <a:solidFill>
                <a:srgbClr val="8C83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17000"/>
              </a:lnSpc>
            </a:pPr>
            <a:r>
              <a:rPr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有力支撑工业经济持续回升向好</a:t>
            </a:r>
            <a:endParaRPr lang="zh-CN" sz="1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7" name="文本框 80"/>
          <p:cNvSpPr txBox="1"/>
          <p:nvPr/>
        </p:nvSpPr>
        <p:spPr>
          <a:xfrm>
            <a:off x="614680" y="4748530"/>
            <a:ext cx="3158490" cy="3213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 algn="l">
              <a:lnSpc>
                <a:spcPct val="118000"/>
              </a:lnSpc>
              <a:buFont typeface="Wingdings" panose="05000000000000000000" charset="0"/>
              <a:buChar char="Ø"/>
            </a:pPr>
            <a:r>
              <a:rPr sz="1400">
                <a:solidFill>
                  <a:srgbClr val="5C544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量子科技、人工智能、低空经济等领域“小巨人”企业</a:t>
            </a:r>
            <a:r>
              <a:rPr sz="14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近6000家</a:t>
            </a:r>
            <a:r>
              <a:rPr lang="zh-CN" sz="14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4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8" name="文本框 82"/>
          <p:cNvSpPr txBox="1"/>
          <p:nvPr/>
        </p:nvSpPr>
        <p:spPr>
          <a:xfrm>
            <a:off x="614680" y="5349240"/>
            <a:ext cx="30899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 algn="l">
              <a:lnSpc>
                <a:spcPct val="118000"/>
              </a:lnSpc>
              <a:buFont typeface="Wingdings" panose="05000000000000000000" charset="0"/>
              <a:buChar char="Ø"/>
            </a:pPr>
            <a:r>
              <a:rPr sz="1400">
                <a:solidFill>
                  <a:srgbClr val="5C544C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具身智能、生物、可控核聚变等方向涌现一批</a:t>
            </a:r>
            <a:r>
              <a:rPr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独角兽</a:t>
            </a:r>
            <a:r>
              <a:rPr sz="1400">
                <a:solidFill>
                  <a:srgbClr val="5C544C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企业</a:t>
            </a:r>
            <a:r>
              <a:rPr lang="zh-CN" sz="1400">
                <a:solidFill>
                  <a:srgbClr val="5C544C"/>
                </a:solidFill>
                <a:latin typeface="微软雅黑" panose="020B0503020204020204" charset="-122"/>
                <a:ea typeface="微软雅黑" panose="020B0503020204020204" charset="-122"/>
                <a:cs typeface="+mn-lt"/>
              </a:rPr>
              <a:t>。</a:t>
            </a:r>
            <a:endParaRPr lang="zh-CN" sz="1400">
              <a:solidFill>
                <a:srgbClr val="5C544C"/>
              </a:solidFill>
              <a:latin typeface="微软雅黑" panose="020B0503020204020204" charset="-122"/>
              <a:ea typeface="微软雅黑" panose="020B0503020204020204" charset="-122"/>
              <a:cs typeface="+mn-lt"/>
            </a:endParaRPr>
          </a:p>
        </p:txBody>
      </p:sp>
      <p:sp>
        <p:nvSpPr>
          <p:cNvPr id="439" name="文本框 84"/>
          <p:cNvSpPr txBox="1"/>
          <p:nvPr/>
        </p:nvSpPr>
        <p:spPr>
          <a:xfrm>
            <a:off x="596900" y="5925820"/>
            <a:ext cx="3089910" cy="2673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 algn="l">
              <a:lnSpc>
                <a:spcPct val="118000"/>
              </a:lnSpc>
              <a:buFont typeface="Wingdings" panose="05000000000000000000" charset="0"/>
              <a:buChar char="Ø"/>
            </a:pPr>
            <a:r>
              <a:rPr sz="1400">
                <a:solidFill>
                  <a:srgbClr val="5C544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杭州六小龙</a:t>
            </a:r>
            <a:r>
              <a:rPr sz="1400">
                <a:solidFill>
                  <a:srgbClr val="5C544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”等新兴初创企业在全球竞争中崭露头角</a:t>
            </a:r>
            <a:r>
              <a:rPr lang="zh-CN" sz="1400">
                <a:solidFill>
                  <a:srgbClr val="5C544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400">
              <a:solidFill>
                <a:srgbClr val="5C544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40" name="图片 86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r:embed="rId9"/>
              </a:ext>
            </a:extLst>
          </a:blip>
          <a:srcRect l="-3125" t="-33333" r="-3125" b="-33333"/>
          <a:stretch>
            <a:fillRect/>
          </a:stretch>
        </p:blipFill>
        <p:spPr>
          <a:xfrm>
            <a:off x="8289925" y="4387215"/>
            <a:ext cx="161925" cy="142875"/>
          </a:xfrm>
          <a:prstGeom prst="rect">
            <a:avLst/>
          </a:prstGeom>
        </p:spPr>
      </p:pic>
      <p:sp>
        <p:nvSpPr>
          <p:cNvPr id="441" name="任意多边形 108"/>
          <p:cNvSpPr/>
          <p:nvPr/>
        </p:nvSpPr>
        <p:spPr>
          <a:xfrm>
            <a:off x="4677757" y="2750814"/>
            <a:ext cx="6347394" cy="1559851"/>
          </a:xfrm>
          <a:custGeom>
            <a:avLst/>
            <a:gdLst>
              <a:gd name="sw" fmla="*/ 1 w 7935"/>
              <a:gd name="sh" fmla="*/ 1 h 1035"/>
              <a:gd name="mins" fmla="min sw sh"/>
              <a:gd name="dsw" fmla="+- 0 sw mins"/>
              <a:gd name="dsh" fmla="+- 0 sh mins"/>
              <a:gd name="p0x0" fmla="*/ 60 w 7935"/>
              <a:gd name="p0y0" fmla="*/ 0 h 1035"/>
              <a:gd name="p0x1" fmla="*/ 7875 w 7935"/>
              <a:gd name="p0y1" fmla="*/ 0 h 1035"/>
              <a:gd name="p0x2" fmla="*/ 7908 w 7935"/>
              <a:gd name="p0y2" fmla="*/ 0 h 1035"/>
              <a:gd name="p0x3" fmla="*/ 7935 w 7935"/>
              <a:gd name="p0y3" fmla="*/ 26 h 1035"/>
              <a:gd name="p0x4" fmla="*/ 7935 w 7935"/>
              <a:gd name="p0y4" fmla="*/ 60 h 1035"/>
              <a:gd name="p0x5" fmla="*/ 7935 w 7935"/>
              <a:gd name="p0y5" fmla="*/ 975 h 1035"/>
              <a:gd name="p0x6" fmla="*/ 7935 w 7935"/>
              <a:gd name="p0y6" fmla="*/ 1008 h 1035"/>
              <a:gd name="p0x7" fmla="*/ 7908 w 7935"/>
              <a:gd name="p0y7" fmla="*/ 1035 h 1035"/>
              <a:gd name="p0x8" fmla="*/ 7875 w 7935"/>
              <a:gd name="p0y8" fmla="*/ 1035 h 1035"/>
              <a:gd name="p0x9" fmla="*/ 60 w 7935"/>
              <a:gd name="p0y9" fmla="*/ 1035 h 1035"/>
              <a:gd name="p0x10" fmla="*/ 26 w 7935"/>
              <a:gd name="p0y10" fmla="*/ 1035 h 1035"/>
              <a:gd name="p0x11" fmla="*/ 0 w 7935"/>
              <a:gd name="p0y11" fmla="*/ 1008 h 1035"/>
              <a:gd name="p0x12" fmla="*/ 0 w 7935"/>
              <a:gd name="p0y12" fmla="*/ 975 h 1035"/>
              <a:gd name="p0x13" fmla="*/ 0 w 7935"/>
              <a:gd name="p0y13" fmla="*/ 60 h 1035"/>
              <a:gd name="p0x14" fmla="*/ 0 w 7935"/>
              <a:gd name="p0y14" fmla="*/ 26 h 1035"/>
              <a:gd name="p0x15" fmla="*/ 26 w 7935"/>
              <a:gd name="p0y15" fmla="*/ 0 h 1035"/>
              <a:gd name="p0x16" fmla="*/ 60 w 7935"/>
              <a:gd name="p0y16" fmla="*/ 0 h 103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 w="9525" cap="flat" cmpd="sng" algn="ctr">
            <a:noFill/>
            <a:prstDash val="solid"/>
            <a:miter lim="800000"/>
          </a:ln>
          <a:effectLst/>
          <a:extLst>
            <a:ext uri="{909E8E84-426E-40DD-AFC4-6F175D3DCCD1}"/>
          </a:extLst>
        </p:spPr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zh-CN" altLang="en-US" sz="2015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2" name="任意多边形 111"/>
          <p:cNvSpPr/>
          <p:nvPr/>
        </p:nvSpPr>
        <p:spPr>
          <a:xfrm>
            <a:off x="4677757" y="5087420"/>
            <a:ext cx="6347394" cy="827921"/>
          </a:xfrm>
          <a:custGeom>
            <a:avLst/>
            <a:gdLst>
              <a:gd name="sw" fmla="*/ 1 w 7935"/>
              <a:gd name="sh" fmla="*/ 1 h 1035"/>
              <a:gd name="mins" fmla="min sw sh"/>
              <a:gd name="dsw" fmla="+- 0 sw mins"/>
              <a:gd name="dsh" fmla="+- 0 sh mins"/>
              <a:gd name="p0x0" fmla="*/ 60 w 7935"/>
              <a:gd name="p0y0" fmla="*/ 0 h 1035"/>
              <a:gd name="p0x1" fmla="*/ 7875 w 7935"/>
              <a:gd name="p0y1" fmla="*/ 0 h 1035"/>
              <a:gd name="p0x2" fmla="*/ 7908 w 7935"/>
              <a:gd name="p0y2" fmla="*/ 0 h 1035"/>
              <a:gd name="p0x3" fmla="*/ 7935 w 7935"/>
              <a:gd name="p0y3" fmla="*/ 26 h 1035"/>
              <a:gd name="p0x4" fmla="*/ 7935 w 7935"/>
              <a:gd name="p0y4" fmla="*/ 60 h 1035"/>
              <a:gd name="p0x5" fmla="*/ 7935 w 7935"/>
              <a:gd name="p0y5" fmla="*/ 975 h 1035"/>
              <a:gd name="p0x6" fmla="*/ 7935 w 7935"/>
              <a:gd name="p0y6" fmla="*/ 1008 h 1035"/>
              <a:gd name="p0x7" fmla="*/ 7908 w 7935"/>
              <a:gd name="p0y7" fmla="*/ 1035 h 1035"/>
              <a:gd name="p0x8" fmla="*/ 7875 w 7935"/>
              <a:gd name="p0y8" fmla="*/ 1035 h 1035"/>
              <a:gd name="p0x9" fmla="*/ 60 w 7935"/>
              <a:gd name="p0y9" fmla="*/ 1035 h 1035"/>
              <a:gd name="p0x10" fmla="*/ 26 w 7935"/>
              <a:gd name="p0y10" fmla="*/ 1035 h 1035"/>
              <a:gd name="p0x11" fmla="*/ 0 w 7935"/>
              <a:gd name="p0y11" fmla="*/ 1008 h 1035"/>
              <a:gd name="p0x12" fmla="*/ 0 w 7935"/>
              <a:gd name="p0y12" fmla="*/ 975 h 1035"/>
              <a:gd name="p0x13" fmla="*/ 0 w 7935"/>
              <a:gd name="p0y13" fmla="*/ 60 h 1035"/>
              <a:gd name="p0x14" fmla="*/ 0 w 7935"/>
              <a:gd name="p0y14" fmla="*/ 26 h 1035"/>
              <a:gd name="p0x15" fmla="*/ 26 w 7935"/>
              <a:gd name="p0y15" fmla="*/ 0 h 1035"/>
              <a:gd name="p0x16" fmla="*/ 60 w 7935"/>
              <a:gd name="p0y16" fmla="*/ 0 h 103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 w="9525" cap="flat" cmpd="sng" algn="ctr">
            <a:noFill/>
            <a:prstDash val="solid"/>
            <a:miter lim="800000"/>
          </a:ln>
          <a:effectLst/>
          <a:extLst>
            <a:ext uri="{909E8E84-426E-40DD-AFC4-6F175D3DCCD1}"/>
          </a:extLst>
        </p:spPr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zh-CN" altLang="en-US" sz="2015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3" name="组合 118"/>
          <p:cNvGrpSpPr/>
          <p:nvPr/>
        </p:nvGrpSpPr>
        <p:grpSpPr>
          <a:xfrm>
            <a:off x="4419600" y="1651000"/>
            <a:ext cx="7320280" cy="2385060"/>
            <a:chOff x="6960" y="2400"/>
            <a:chExt cx="11528" cy="3756"/>
          </a:xfrm>
        </p:grpSpPr>
        <p:grpSp>
          <p:nvGrpSpPr>
            <p:cNvPr id="444" name="组合 98"/>
            <p:cNvGrpSpPr/>
            <p:nvPr/>
          </p:nvGrpSpPr>
          <p:grpSpPr>
            <a:xfrm>
              <a:off x="6960" y="2400"/>
              <a:ext cx="11529" cy="3756"/>
              <a:chOff x="907" y="1747"/>
              <a:chExt cx="8564" cy="8444"/>
            </a:xfrm>
            <a:effectLst>
              <a:outerShdw blurRad="342900" dist="38100" dir="5399999" algn="ctr" rotWithShape="0">
                <a:srgbClr val="00C8FF">
                  <a:alpha val="5882"/>
                </a:srgbClr>
              </a:outerShdw>
            </a:effectLst>
          </p:grpSpPr>
          <p:sp>
            <p:nvSpPr>
              <p:cNvPr id="445" name="任意多边形 99"/>
              <p:cNvSpPr/>
              <p:nvPr/>
            </p:nvSpPr>
            <p:spPr>
              <a:xfrm>
                <a:off x="907" y="1747"/>
                <a:ext cx="8565" cy="8445"/>
              </a:xfrm>
              <a:custGeom>
                <a:avLst/>
                <a:gdLst>
                  <a:gd name="sw" fmla="*/ 1 w 8565"/>
                  <a:gd name="sh" fmla="*/ 1 h 8445"/>
                  <a:gd name="mins" fmla="min sw sh"/>
                  <a:gd name="dsw" fmla="+- 0 sw mins"/>
                  <a:gd name="dsh" fmla="+- 0 sh mins"/>
                  <a:gd name="p0x0" fmla="*/ 180 w 8565"/>
                  <a:gd name="p0y0" fmla="*/ 0 h 8445"/>
                  <a:gd name="p0x1" fmla="*/ 8385 w 8565"/>
                  <a:gd name="p0y1" fmla="*/ 0 h 8445"/>
                  <a:gd name="p0x2" fmla="*/ 8484 w 8565"/>
                  <a:gd name="p0y2" fmla="*/ 0 h 8445"/>
                  <a:gd name="p0x3" fmla="*/ 8565 w 8565"/>
                  <a:gd name="p0y3" fmla="*/ 80 h 8445"/>
                  <a:gd name="p0x4" fmla="*/ 8565 w 8565"/>
                  <a:gd name="p0y4" fmla="*/ 180 h 8445"/>
                  <a:gd name="p0x5" fmla="*/ 8565 w 8565"/>
                  <a:gd name="p0y5" fmla="*/ 8265 h 8445"/>
                  <a:gd name="p0x6" fmla="*/ 8565 w 8565"/>
                  <a:gd name="p0y6" fmla="*/ 8364 h 8445"/>
                  <a:gd name="p0x7" fmla="*/ 8484 w 8565"/>
                  <a:gd name="p0y7" fmla="*/ 8445 h 8445"/>
                  <a:gd name="p0x8" fmla="*/ 8385 w 8565"/>
                  <a:gd name="p0y8" fmla="*/ 8445 h 8445"/>
                  <a:gd name="p0x9" fmla="*/ 180 w 8565"/>
                  <a:gd name="p0y9" fmla="*/ 8445 h 8445"/>
                  <a:gd name="p0x10" fmla="*/ 80 w 8565"/>
                  <a:gd name="p0y10" fmla="*/ 8445 h 8445"/>
                  <a:gd name="p0x11" fmla="*/ 0 w 8565"/>
                  <a:gd name="p0y11" fmla="*/ 8364 h 8445"/>
                  <a:gd name="p0x12" fmla="*/ 0 w 8565"/>
                  <a:gd name="p0y12" fmla="*/ 8265 h 8445"/>
                  <a:gd name="p0x13" fmla="*/ 0 w 8565"/>
                  <a:gd name="p0y13" fmla="*/ 180 h 8445"/>
                  <a:gd name="p0x14" fmla="*/ 0 w 8565"/>
                  <a:gd name="p0y14" fmla="*/ 80 h 8445"/>
                  <a:gd name="p0x15" fmla="*/ 80 w 8565"/>
                  <a:gd name="p0y15" fmla="*/ 0 h 8445"/>
                  <a:gd name="p0x16" fmla="*/ 180 w 8565"/>
                  <a:gd name="p0y16" fmla="*/ 0 h 8445"/>
                </a:gdLst>
                <a:ahLst/>
                <a:cxnLst/>
                <a:rect l="0" t="0" r="0" b="0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cubicBezTo>
                      <a:pt x="p0x2" y="p0y2"/>
                      <a:pt x="p0x3" y="p0y3"/>
                      <a:pt x="p0x4" y="p0y4"/>
                    </a:cubicBezTo>
                    <a:lnTo>
                      <a:pt x="p0x5" y="p0y5"/>
                    </a:lnTo>
                    <a:cubicBezTo>
                      <a:pt x="p0x6" y="p0y6"/>
                      <a:pt x="p0x7" y="p0y7"/>
                      <a:pt x="p0x8" y="p0y8"/>
                    </a:cubicBezTo>
                    <a:lnTo>
                      <a:pt x="p0x9" y="p0y9"/>
                    </a:lnTo>
                    <a:cubicBezTo>
                      <a:pt x="p0x10" y="p0y10"/>
                      <a:pt x="p0x11" y="p0y11"/>
                      <a:pt x="p0x12" y="p0y12"/>
                    </a:cubicBezTo>
                    <a:lnTo>
                      <a:pt x="p0x13" y="p0y13"/>
                    </a:lnTo>
                    <a:cubicBezTo>
                      <a:pt x="p0x14" y="p0y14"/>
                      <a:pt x="p0x15" y="p0y15"/>
                      <a:pt x="p0x16" y="p0y16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rgbClr val="0753A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2270">
                  <a:solidFill>
                    <a:srgbClr val="F2F7FA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6" name="任意多边形 100"/>
              <p:cNvSpPr/>
              <p:nvPr/>
            </p:nvSpPr>
            <p:spPr>
              <a:xfrm>
                <a:off x="907" y="1747"/>
                <a:ext cx="8565" cy="8445"/>
              </a:xfrm>
              <a:custGeom>
                <a:avLst/>
                <a:gdLst>
                  <a:gd name="sw" fmla="*/ 1 w 8565"/>
                  <a:gd name="sh" fmla="*/ 1 h 8445"/>
                  <a:gd name="mins" fmla="min sw sh"/>
                  <a:gd name="dsw" fmla="+- 0 sw mins"/>
                  <a:gd name="dsh" fmla="+- 0 sh mins"/>
                  <a:gd name="p0x0" fmla="*/ 180 w 8565"/>
                  <a:gd name="p0y0" fmla="*/ 0 h 8445"/>
                  <a:gd name="p0x1" fmla="*/ 8385 w 8565"/>
                  <a:gd name="p0y1" fmla="*/ 0 h 8445"/>
                  <a:gd name="p0x2" fmla="*/ 8484 w 8565"/>
                  <a:gd name="p0y2" fmla="*/ 0 h 8445"/>
                  <a:gd name="p0x3" fmla="*/ 8565 w 8565"/>
                  <a:gd name="p0y3" fmla="*/ 80 h 8445"/>
                  <a:gd name="p0x4" fmla="*/ 8565 w 8565"/>
                  <a:gd name="p0y4" fmla="*/ 180 h 8445"/>
                  <a:gd name="p0x5" fmla="*/ 8565 w 8565"/>
                  <a:gd name="p0y5" fmla="*/ 8265 h 8445"/>
                  <a:gd name="p0x6" fmla="*/ 8565 w 8565"/>
                  <a:gd name="p0y6" fmla="*/ 8364 h 8445"/>
                  <a:gd name="p0x7" fmla="*/ 8484 w 8565"/>
                  <a:gd name="p0y7" fmla="*/ 8445 h 8445"/>
                  <a:gd name="p0x8" fmla="*/ 8385 w 8565"/>
                  <a:gd name="p0y8" fmla="*/ 8445 h 8445"/>
                  <a:gd name="p0x9" fmla="*/ 180 w 8565"/>
                  <a:gd name="p0y9" fmla="*/ 8445 h 8445"/>
                  <a:gd name="p0x10" fmla="*/ 80 w 8565"/>
                  <a:gd name="p0y10" fmla="*/ 8445 h 8445"/>
                  <a:gd name="p0x11" fmla="*/ 0 w 8565"/>
                  <a:gd name="p0y11" fmla="*/ 8364 h 8445"/>
                  <a:gd name="p0x12" fmla="*/ 0 w 8565"/>
                  <a:gd name="p0y12" fmla="*/ 8265 h 8445"/>
                  <a:gd name="p0x13" fmla="*/ 0 w 8565"/>
                  <a:gd name="p0y13" fmla="*/ 180 h 8445"/>
                  <a:gd name="p0x14" fmla="*/ 0 w 8565"/>
                  <a:gd name="p0y14" fmla="*/ 80 h 8445"/>
                  <a:gd name="p0x15" fmla="*/ 80 w 8565"/>
                  <a:gd name="p0y15" fmla="*/ 0 h 8445"/>
                  <a:gd name="p0x16" fmla="*/ 180 w 8565"/>
                  <a:gd name="p0y16" fmla="*/ 0 h 8445"/>
                </a:gdLst>
                <a:ahLst/>
                <a:cxnLst/>
                <a:rect l="0" t="0" r="0" b="0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cubicBezTo>
                      <a:pt x="p0x2" y="p0y2"/>
                      <a:pt x="p0x3" y="p0y3"/>
                      <a:pt x="p0x4" y="p0y4"/>
                    </a:cubicBezTo>
                    <a:lnTo>
                      <a:pt x="p0x5" y="p0y5"/>
                    </a:lnTo>
                    <a:cubicBezTo>
                      <a:pt x="p0x6" y="p0y6"/>
                      <a:pt x="p0x7" y="p0y7"/>
                      <a:pt x="p0x8" y="p0y8"/>
                    </a:cubicBezTo>
                    <a:lnTo>
                      <a:pt x="p0x9" y="p0y9"/>
                    </a:lnTo>
                    <a:cubicBezTo>
                      <a:pt x="p0x10" y="p0y10"/>
                      <a:pt x="p0x11" y="p0y11"/>
                      <a:pt x="p0x12" y="p0y12"/>
                    </a:cubicBezTo>
                    <a:lnTo>
                      <a:pt x="p0x13" y="p0y13"/>
                    </a:lnTo>
                    <a:cubicBezTo>
                      <a:pt x="p0x14" y="p0y14"/>
                      <a:pt x="p0x15" y="p0y15"/>
                      <a:pt x="p0x16" y="p0y16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rgbClr val="0753A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2270">
                  <a:solidFill>
                    <a:srgbClr val="F2F7FA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7" name="任意多边形 101"/>
              <p:cNvSpPr/>
              <p:nvPr/>
            </p:nvSpPr>
            <p:spPr>
              <a:xfrm>
                <a:off x="907" y="1747"/>
                <a:ext cx="8565" cy="8445"/>
              </a:xfrm>
              <a:custGeom>
                <a:avLst/>
                <a:gdLst>
                  <a:gd name="sw" fmla="*/ 1 w 8565"/>
                  <a:gd name="sh" fmla="*/ 1 h 8445"/>
                  <a:gd name="mins" fmla="min sw sh"/>
                  <a:gd name="dsw" fmla="+- 0 sw mins"/>
                  <a:gd name="dsh" fmla="+- 0 sh mins"/>
                  <a:gd name="p0x0" fmla="*/ 180 w 8565"/>
                  <a:gd name="p0y0" fmla="*/ 0 h 8445"/>
                  <a:gd name="p0x1" fmla="*/ 8385 w 8565"/>
                  <a:gd name="p0y1" fmla="*/ 0 h 8445"/>
                  <a:gd name="p0x2" fmla="*/ 8484 w 8565"/>
                  <a:gd name="p0y2" fmla="*/ 0 h 8445"/>
                  <a:gd name="p0x3" fmla="*/ 8565 w 8565"/>
                  <a:gd name="p0y3" fmla="*/ 80 h 8445"/>
                  <a:gd name="p0x4" fmla="*/ 8565 w 8565"/>
                  <a:gd name="p0y4" fmla="*/ 180 h 8445"/>
                  <a:gd name="p0x5" fmla="*/ 8565 w 8565"/>
                  <a:gd name="p0y5" fmla="*/ 8265 h 8445"/>
                  <a:gd name="p0x6" fmla="*/ 8565 w 8565"/>
                  <a:gd name="p0y6" fmla="*/ 8364 h 8445"/>
                  <a:gd name="p0x7" fmla="*/ 8484 w 8565"/>
                  <a:gd name="p0y7" fmla="*/ 8445 h 8445"/>
                  <a:gd name="p0x8" fmla="*/ 8385 w 8565"/>
                  <a:gd name="p0y8" fmla="*/ 8445 h 8445"/>
                  <a:gd name="p0x9" fmla="*/ 180 w 8565"/>
                  <a:gd name="p0y9" fmla="*/ 8445 h 8445"/>
                  <a:gd name="p0x10" fmla="*/ 80 w 8565"/>
                  <a:gd name="p0y10" fmla="*/ 8445 h 8445"/>
                  <a:gd name="p0x11" fmla="*/ 0 w 8565"/>
                  <a:gd name="p0y11" fmla="*/ 8364 h 8445"/>
                  <a:gd name="p0x12" fmla="*/ 0 w 8565"/>
                  <a:gd name="p0y12" fmla="*/ 8265 h 8445"/>
                  <a:gd name="p0x13" fmla="*/ 0 w 8565"/>
                  <a:gd name="p0y13" fmla="*/ 180 h 8445"/>
                  <a:gd name="p0x14" fmla="*/ 0 w 8565"/>
                  <a:gd name="p0y14" fmla="*/ 80 h 8445"/>
                  <a:gd name="p0x15" fmla="*/ 80 w 8565"/>
                  <a:gd name="p0y15" fmla="*/ 0 h 8445"/>
                  <a:gd name="p0x16" fmla="*/ 180 w 8565"/>
                  <a:gd name="p0y16" fmla="*/ 0 h 8445"/>
                </a:gdLst>
                <a:ahLst/>
                <a:cxnLst/>
                <a:rect l="0" t="0" r="0" b="0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cubicBezTo>
                      <a:pt x="p0x2" y="p0y2"/>
                      <a:pt x="p0x3" y="p0y3"/>
                      <a:pt x="p0x4" y="p0y4"/>
                    </a:cubicBezTo>
                    <a:lnTo>
                      <a:pt x="p0x5" y="p0y5"/>
                    </a:lnTo>
                    <a:cubicBezTo>
                      <a:pt x="p0x6" y="p0y6"/>
                      <a:pt x="p0x7" y="p0y7"/>
                      <a:pt x="p0x8" y="p0y8"/>
                    </a:cubicBezTo>
                    <a:lnTo>
                      <a:pt x="p0x9" y="p0y9"/>
                    </a:lnTo>
                    <a:cubicBezTo>
                      <a:pt x="p0x10" y="p0y10"/>
                      <a:pt x="p0x11" y="p0y11"/>
                      <a:pt x="p0x12" y="p0y12"/>
                    </a:cubicBezTo>
                    <a:lnTo>
                      <a:pt x="p0x13" y="p0y13"/>
                    </a:lnTo>
                    <a:cubicBezTo>
                      <a:pt x="p0x14" y="p0y14"/>
                      <a:pt x="p0x15" y="p0y15"/>
                      <a:pt x="p0x16" y="p0y16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2270">
                  <a:solidFill>
                    <a:srgbClr val="F2F7FA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48" name="组合 102"/>
            <p:cNvGrpSpPr/>
            <p:nvPr/>
          </p:nvGrpSpPr>
          <p:grpSpPr>
            <a:xfrm>
              <a:off x="7348" y="2472"/>
              <a:ext cx="10015" cy="850"/>
              <a:chOff x="1215" y="1995"/>
              <a:chExt cx="7950" cy="675"/>
            </a:xfrm>
          </p:grpSpPr>
          <p:sp>
            <p:nvSpPr>
              <p:cNvPr id="449" name="任意多边形 103"/>
              <p:cNvSpPr/>
              <p:nvPr/>
            </p:nvSpPr>
            <p:spPr>
              <a:xfrm>
                <a:off x="1215" y="1995"/>
                <a:ext cx="7950" cy="675"/>
              </a:xfrm>
              <a:custGeom>
                <a:avLst/>
                <a:gdLst>
                  <a:gd name="sw" fmla="*/ 1 w 7950"/>
                  <a:gd name="sh" fmla="*/ 1 h 675"/>
                  <a:gd name="mins" fmla="min sw sh"/>
                  <a:gd name="dsw" fmla="+- 0 sw mins"/>
                  <a:gd name="dsh" fmla="+- 0 sh mins"/>
                  <a:gd name="p0x0" fmla="*/ 0 w 7950"/>
                  <a:gd name="p0y0" fmla="*/ 0 h 675"/>
                  <a:gd name="p0x1" fmla="*/ 7950 w 7950"/>
                  <a:gd name="p0y1" fmla="*/ 0 h 675"/>
                  <a:gd name="p0x2" fmla="*/ 7950 w 7950"/>
                  <a:gd name="p0y2" fmla="*/ 675 h 675"/>
                  <a:gd name="p0x3" fmla="*/ 0 w 7950"/>
                  <a:gd name="p0y3" fmla="*/ 675 h 675"/>
                  <a:gd name="p0x4" fmla="*/ 0 w 7950"/>
                  <a:gd name="p0y4" fmla="*/ 0 h 675"/>
                </a:gdLst>
                <a:ahLst/>
                <a:cxnLst/>
                <a:rect l="0" t="0" r="0" b="0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lnTo>
                      <a:pt x="p0x2" y="p0y2"/>
                    </a:lnTo>
                    <a:lnTo>
                      <a:pt x="p0x3" y="p0y3"/>
                    </a:lnTo>
                    <a:lnTo>
                      <a:pt x="p0x4" y="p0y4"/>
                    </a:lnTo>
                    <a:close/>
                  </a:path>
                </a:pathLst>
              </a:cu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227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0" name="任意多边形 104"/>
              <p:cNvSpPr/>
              <p:nvPr/>
            </p:nvSpPr>
            <p:spPr>
              <a:xfrm>
                <a:off x="1215" y="2640"/>
                <a:ext cx="7950" cy="30"/>
              </a:xfrm>
              <a:custGeom>
                <a:avLst/>
                <a:gdLst>
                  <a:gd name="sw" fmla="*/ 1 w 7950"/>
                  <a:gd name="sh" fmla="*/ 1 h 30"/>
                  <a:gd name="mins" fmla="min sw sh"/>
                  <a:gd name="dsw" fmla="+- 0 sw mins"/>
                  <a:gd name="dsh" fmla="+- 0 sh mins"/>
                  <a:gd name="p0x0" fmla="*/ 7950 w 7950"/>
                  <a:gd name="p0y0" fmla="*/ 30 h 30"/>
                  <a:gd name="p0x1" fmla="*/ 0 w 7950"/>
                  <a:gd name="p0y1" fmla="*/ 30 h 30"/>
                  <a:gd name="p0x2" fmla="*/ 0 w 7950"/>
                  <a:gd name="p0y2" fmla="*/ 0 h 30"/>
                  <a:gd name="p0x3" fmla="*/ 7950 w 7950"/>
                  <a:gd name="p0y3" fmla="*/ 0 h 30"/>
                  <a:gd name="p0x4" fmla="*/ 7950 w 7950"/>
                  <a:gd name="p0y4" fmla="*/ 30 h 30"/>
                </a:gdLst>
                <a:ahLst/>
                <a:cxnLst/>
                <a:rect l="0" t="0" r="0" b="0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lnTo>
                      <a:pt x="p0x2" y="p0y2"/>
                    </a:lnTo>
                    <a:lnTo>
                      <a:pt x="p0x3" y="p0y3"/>
                    </a:lnTo>
                    <a:lnTo>
                      <a:pt x="p0x4" y="p0y4"/>
                    </a:lnTo>
                    <a:close/>
                  </a:path>
                </a:pathLst>
              </a:custGeom>
              <a:solidFill>
                <a:srgbClr val="00C8FF">
                  <a:alpha val="50196"/>
                </a:srgbClr>
              </a:solidFill>
              <a:ln w="12700" cap="flat" cmpd="sng" algn="ctr">
                <a:solidFill>
                  <a:srgbClr val="0753A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227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51" name="任意多边形 105"/>
            <p:cNvSpPr/>
            <p:nvPr/>
          </p:nvSpPr>
          <p:spPr>
            <a:xfrm>
              <a:off x="7348" y="2777"/>
              <a:ext cx="529" cy="529"/>
            </a:xfrm>
            <a:custGeom>
              <a:avLst/>
              <a:gdLst>
                <a:gd name="sw" fmla="*/ 1 w 420"/>
                <a:gd name="sh" fmla="*/ 1 h 420"/>
                <a:gd name="mins" fmla="min sw sh"/>
                <a:gd name="dsw" fmla="+- 0 sw mins"/>
                <a:gd name="dsh" fmla="+- 0 sh mins"/>
                <a:gd name="p0x0" fmla="*/ 60 w 420"/>
                <a:gd name="p0y0" fmla="*/ 0 h 420"/>
                <a:gd name="p0x1" fmla="*/ 360 w 420"/>
                <a:gd name="p0y1" fmla="*/ 0 h 420"/>
                <a:gd name="p0x2" fmla="*/ 393 w 420"/>
                <a:gd name="p0y2" fmla="*/ 0 h 420"/>
                <a:gd name="p0x3" fmla="*/ 420 w 420"/>
                <a:gd name="p0y3" fmla="*/ 26 h 420"/>
                <a:gd name="p0x4" fmla="*/ 420 w 420"/>
                <a:gd name="p0y4" fmla="*/ 60 h 420"/>
                <a:gd name="p0x5" fmla="*/ 420 w 420"/>
                <a:gd name="p0y5" fmla="*/ 360 h 420"/>
                <a:gd name="p0x6" fmla="*/ 420 w 420"/>
                <a:gd name="p0y6" fmla="*/ 393 h 420"/>
                <a:gd name="p0x7" fmla="*/ 393 w 420"/>
                <a:gd name="p0y7" fmla="*/ 420 h 420"/>
                <a:gd name="p0x8" fmla="*/ 360 w 420"/>
                <a:gd name="p0y8" fmla="*/ 420 h 420"/>
                <a:gd name="p0x9" fmla="*/ 60 w 420"/>
                <a:gd name="p0y9" fmla="*/ 420 h 420"/>
                <a:gd name="p0x10" fmla="*/ 26 w 420"/>
                <a:gd name="p0y10" fmla="*/ 420 h 420"/>
                <a:gd name="p0x11" fmla="*/ 0 w 420"/>
                <a:gd name="p0y11" fmla="*/ 393 h 420"/>
                <a:gd name="p0x12" fmla="*/ 0 w 420"/>
                <a:gd name="p0y12" fmla="*/ 360 h 420"/>
                <a:gd name="p0x13" fmla="*/ 0 w 420"/>
                <a:gd name="p0y13" fmla="*/ 60 h 420"/>
                <a:gd name="p0x14" fmla="*/ 0 w 420"/>
                <a:gd name="p0y14" fmla="*/ 26 h 420"/>
                <a:gd name="p0x15" fmla="*/ 26 w 420"/>
                <a:gd name="p0y15" fmla="*/ 0 h 420"/>
                <a:gd name="p0x16" fmla="*/ 60 w 420"/>
                <a:gd name="p0y16" fmla="*/ 0 h 420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/>
            </a:extLst>
          </p:spPr>
          <p:txBody>
            <a:bodyPr rtlCol="0" anchor="ctr"/>
            <a:lstStyle/>
            <a:p>
              <a:pPr algn="ctr"/>
              <a:endParaRPr lang="zh-CN" altLang="en-US" sz="227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52" name="图片 106"/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7461" y="2651"/>
              <a:ext cx="302" cy="302"/>
            </a:xfrm>
            <a:prstGeom prst="rect">
              <a:avLst/>
            </a:prstGeom>
          </p:spPr>
        </p:pic>
        <p:sp>
          <p:nvSpPr>
            <p:cNvPr id="453" name="文本框 107"/>
            <p:cNvSpPr txBox="1"/>
            <p:nvPr/>
          </p:nvSpPr>
          <p:spPr>
            <a:xfrm>
              <a:off x="8103" y="2559"/>
              <a:ext cx="2688" cy="72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04000"/>
                </a:lnSpc>
              </a:pPr>
              <a:r>
                <a:rPr lang="zh-CN" b="1" spc="42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MiSans Normal" charset="0"/>
                </a:rPr>
                <a:t>高校端</a:t>
              </a:r>
              <a:endParaRPr lang="zh-CN" b="1" spc="42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MiSans Normal" charset="0"/>
              </a:endParaRPr>
            </a:p>
          </p:txBody>
        </p:sp>
        <p:sp>
          <p:nvSpPr>
            <p:cNvPr id="454" name="文本框 110"/>
            <p:cNvSpPr txBox="1"/>
            <p:nvPr/>
          </p:nvSpPr>
          <p:spPr>
            <a:xfrm>
              <a:off x="7367" y="3338"/>
              <a:ext cx="4956" cy="2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50</a:t>
              </a:r>
              <a:r>
                <a:rPr lang="en-US" altLang="zh-CN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+    </a:t>
              </a:r>
              <a:r>
                <a:rPr lang="zh-CN" altLang="en-US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共性技术平台</a:t>
              </a:r>
              <a:endParaRPr lang="zh-CN" altLang="en-US" sz="16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1800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400</a:t>
              </a:r>
              <a:r>
                <a:rPr lang="en-US" altLang="zh-CN" sz="1800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lang="zh-CN" altLang="en-US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人的专业化团队</a:t>
              </a:r>
              <a:endParaRPr lang="zh-CN" altLang="en-US" sz="16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1800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270</a:t>
              </a:r>
              <a:r>
                <a:rPr lang="en-US" altLang="zh-CN" sz="1800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+</a:t>
              </a:r>
              <a:r>
                <a:rPr lang="zh-CN" altLang="en-US" sz="1800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zh-CN" altLang="en-US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项概念验证</a:t>
              </a:r>
              <a:endParaRPr lang="zh-CN" altLang="en-US" sz="16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zh-CN" altLang="en-US" sz="1800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450+</a:t>
              </a:r>
              <a:r>
                <a:rPr lang="en-US" altLang="zh-CN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lang="zh-CN" altLang="en-US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家科技型初创企业</a:t>
              </a:r>
              <a:endParaRPr lang="zh-CN" altLang="en-US" sz="16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5" name="文本框 117"/>
            <p:cNvSpPr txBox="1"/>
            <p:nvPr/>
          </p:nvSpPr>
          <p:spPr>
            <a:xfrm>
              <a:off x="9720" y="2559"/>
              <a:ext cx="8000" cy="5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266700"/>
              <a:r>
                <a:rPr lang="zh-CN" altLang="en-US" sz="1600">
                  <a:latin typeface="微软雅黑" panose="020B0503020204020204" charset="-122"/>
                  <a:ea typeface="微软雅黑" panose="020B0503020204020204" charset="-122"/>
                </a:rPr>
                <a:t>高校区域技术转移转化中心</a:t>
              </a:r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56" name="组合 120"/>
          <p:cNvGrpSpPr/>
          <p:nvPr/>
        </p:nvGrpSpPr>
        <p:grpSpPr>
          <a:xfrm>
            <a:off x="355600" y="1651000"/>
            <a:ext cx="6605905" cy="2385060"/>
            <a:chOff x="6960" y="2400"/>
            <a:chExt cx="10403" cy="3756"/>
          </a:xfrm>
        </p:grpSpPr>
        <p:grpSp>
          <p:nvGrpSpPr>
            <p:cNvPr id="457" name="组合 121"/>
            <p:cNvGrpSpPr/>
            <p:nvPr/>
          </p:nvGrpSpPr>
          <p:grpSpPr>
            <a:xfrm>
              <a:off x="6960" y="2400"/>
              <a:ext cx="6141" cy="3756"/>
              <a:chOff x="907" y="1747"/>
              <a:chExt cx="4562" cy="8444"/>
            </a:xfrm>
            <a:effectLst>
              <a:outerShdw blurRad="342900" dist="38100" dir="5399999" algn="ctr" rotWithShape="0">
                <a:srgbClr val="00C8FF">
                  <a:alpha val="5882"/>
                </a:srgbClr>
              </a:outerShdw>
            </a:effectLst>
          </p:grpSpPr>
          <p:sp>
            <p:nvSpPr>
              <p:cNvPr id="458" name="任意多边形 123"/>
              <p:cNvSpPr/>
              <p:nvPr/>
            </p:nvSpPr>
            <p:spPr>
              <a:xfrm>
                <a:off x="907" y="1747"/>
                <a:ext cx="4562" cy="8444"/>
              </a:xfrm>
              <a:custGeom>
                <a:avLst/>
                <a:gdLst>
                  <a:gd name="sw" fmla="*/ 1 w 8565"/>
                  <a:gd name="sh" fmla="*/ 1 h 8445"/>
                  <a:gd name="mins" fmla="min sw sh"/>
                  <a:gd name="dsw" fmla="+- 0 sw mins"/>
                  <a:gd name="dsh" fmla="+- 0 sh mins"/>
                  <a:gd name="p0x0" fmla="*/ 180 w 8565"/>
                  <a:gd name="p0y0" fmla="*/ 0 h 8445"/>
                  <a:gd name="p0x1" fmla="*/ 8385 w 8565"/>
                  <a:gd name="p0y1" fmla="*/ 0 h 8445"/>
                  <a:gd name="p0x2" fmla="*/ 8484 w 8565"/>
                  <a:gd name="p0y2" fmla="*/ 0 h 8445"/>
                  <a:gd name="p0x3" fmla="*/ 8565 w 8565"/>
                  <a:gd name="p0y3" fmla="*/ 80 h 8445"/>
                  <a:gd name="p0x4" fmla="*/ 8565 w 8565"/>
                  <a:gd name="p0y4" fmla="*/ 180 h 8445"/>
                  <a:gd name="p0x5" fmla="*/ 8565 w 8565"/>
                  <a:gd name="p0y5" fmla="*/ 8265 h 8445"/>
                  <a:gd name="p0x6" fmla="*/ 8565 w 8565"/>
                  <a:gd name="p0y6" fmla="*/ 8364 h 8445"/>
                  <a:gd name="p0x7" fmla="*/ 8484 w 8565"/>
                  <a:gd name="p0y7" fmla="*/ 8445 h 8445"/>
                  <a:gd name="p0x8" fmla="*/ 8385 w 8565"/>
                  <a:gd name="p0y8" fmla="*/ 8445 h 8445"/>
                  <a:gd name="p0x9" fmla="*/ 180 w 8565"/>
                  <a:gd name="p0y9" fmla="*/ 8445 h 8445"/>
                  <a:gd name="p0x10" fmla="*/ 80 w 8565"/>
                  <a:gd name="p0y10" fmla="*/ 8445 h 8445"/>
                  <a:gd name="p0x11" fmla="*/ 0 w 8565"/>
                  <a:gd name="p0y11" fmla="*/ 8364 h 8445"/>
                  <a:gd name="p0x12" fmla="*/ 0 w 8565"/>
                  <a:gd name="p0y12" fmla="*/ 8265 h 8445"/>
                  <a:gd name="p0x13" fmla="*/ 0 w 8565"/>
                  <a:gd name="p0y13" fmla="*/ 180 h 8445"/>
                  <a:gd name="p0x14" fmla="*/ 0 w 8565"/>
                  <a:gd name="p0y14" fmla="*/ 80 h 8445"/>
                  <a:gd name="p0x15" fmla="*/ 80 w 8565"/>
                  <a:gd name="p0y15" fmla="*/ 0 h 8445"/>
                  <a:gd name="p0x16" fmla="*/ 180 w 8565"/>
                  <a:gd name="p0y16" fmla="*/ 0 h 8445"/>
                </a:gdLst>
                <a:ahLst/>
                <a:cxnLst/>
                <a:rect l="0" t="0" r="0" b="0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cubicBezTo>
                      <a:pt x="p0x2" y="p0y2"/>
                      <a:pt x="p0x3" y="p0y3"/>
                      <a:pt x="p0x4" y="p0y4"/>
                    </a:cubicBezTo>
                    <a:lnTo>
                      <a:pt x="p0x5" y="p0y5"/>
                    </a:lnTo>
                    <a:cubicBezTo>
                      <a:pt x="p0x6" y="p0y6"/>
                      <a:pt x="p0x7" y="p0y7"/>
                      <a:pt x="p0x8" y="p0y8"/>
                    </a:cubicBezTo>
                    <a:lnTo>
                      <a:pt x="p0x9" y="p0y9"/>
                    </a:lnTo>
                    <a:cubicBezTo>
                      <a:pt x="p0x10" y="p0y10"/>
                      <a:pt x="p0x11" y="p0y11"/>
                      <a:pt x="p0x12" y="p0y12"/>
                    </a:cubicBezTo>
                    <a:lnTo>
                      <a:pt x="p0x13" y="p0y13"/>
                    </a:lnTo>
                    <a:cubicBezTo>
                      <a:pt x="p0x14" y="p0y14"/>
                      <a:pt x="p0x15" y="p0y15"/>
                      <a:pt x="p0x16" y="p0y16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rgbClr val="0753A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2270">
                  <a:solidFill>
                    <a:srgbClr val="F2F7FA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9" name="任意多边形 124"/>
              <p:cNvSpPr/>
              <p:nvPr/>
            </p:nvSpPr>
            <p:spPr>
              <a:xfrm>
                <a:off x="907" y="1747"/>
                <a:ext cx="4562" cy="8444"/>
              </a:xfrm>
              <a:custGeom>
                <a:avLst/>
                <a:gdLst>
                  <a:gd name="sw" fmla="*/ 1 w 8565"/>
                  <a:gd name="sh" fmla="*/ 1 h 8445"/>
                  <a:gd name="mins" fmla="min sw sh"/>
                  <a:gd name="dsw" fmla="+- 0 sw mins"/>
                  <a:gd name="dsh" fmla="+- 0 sh mins"/>
                  <a:gd name="p0x0" fmla="*/ 180 w 8565"/>
                  <a:gd name="p0y0" fmla="*/ 0 h 8445"/>
                  <a:gd name="p0x1" fmla="*/ 8385 w 8565"/>
                  <a:gd name="p0y1" fmla="*/ 0 h 8445"/>
                  <a:gd name="p0x2" fmla="*/ 8484 w 8565"/>
                  <a:gd name="p0y2" fmla="*/ 0 h 8445"/>
                  <a:gd name="p0x3" fmla="*/ 8565 w 8565"/>
                  <a:gd name="p0y3" fmla="*/ 80 h 8445"/>
                  <a:gd name="p0x4" fmla="*/ 8565 w 8565"/>
                  <a:gd name="p0y4" fmla="*/ 180 h 8445"/>
                  <a:gd name="p0x5" fmla="*/ 8565 w 8565"/>
                  <a:gd name="p0y5" fmla="*/ 8265 h 8445"/>
                  <a:gd name="p0x6" fmla="*/ 8565 w 8565"/>
                  <a:gd name="p0y6" fmla="*/ 8364 h 8445"/>
                  <a:gd name="p0x7" fmla="*/ 8484 w 8565"/>
                  <a:gd name="p0y7" fmla="*/ 8445 h 8445"/>
                  <a:gd name="p0x8" fmla="*/ 8385 w 8565"/>
                  <a:gd name="p0y8" fmla="*/ 8445 h 8445"/>
                  <a:gd name="p0x9" fmla="*/ 180 w 8565"/>
                  <a:gd name="p0y9" fmla="*/ 8445 h 8445"/>
                  <a:gd name="p0x10" fmla="*/ 80 w 8565"/>
                  <a:gd name="p0y10" fmla="*/ 8445 h 8445"/>
                  <a:gd name="p0x11" fmla="*/ 0 w 8565"/>
                  <a:gd name="p0y11" fmla="*/ 8364 h 8445"/>
                  <a:gd name="p0x12" fmla="*/ 0 w 8565"/>
                  <a:gd name="p0y12" fmla="*/ 8265 h 8445"/>
                  <a:gd name="p0x13" fmla="*/ 0 w 8565"/>
                  <a:gd name="p0y13" fmla="*/ 180 h 8445"/>
                  <a:gd name="p0x14" fmla="*/ 0 w 8565"/>
                  <a:gd name="p0y14" fmla="*/ 80 h 8445"/>
                  <a:gd name="p0x15" fmla="*/ 80 w 8565"/>
                  <a:gd name="p0y15" fmla="*/ 0 h 8445"/>
                  <a:gd name="p0x16" fmla="*/ 180 w 8565"/>
                  <a:gd name="p0y16" fmla="*/ 0 h 8445"/>
                </a:gdLst>
                <a:ahLst/>
                <a:cxnLst/>
                <a:rect l="0" t="0" r="0" b="0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cubicBezTo>
                      <a:pt x="p0x2" y="p0y2"/>
                      <a:pt x="p0x3" y="p0y3"/>
                      <a:pt x="p0x4" y="p0y4"/>
                    </a:cubicBezTo>
                    <a:lnTo>
                      <a:pt x="p0x5" y="p0y5"/>
                    </a:lnTo>
                    <a:cubicBezTo>
                      <a:pt x="p0x6" y="p0y6"/>
                      <a:pt x="p0x7" y="p0y7"/>
                      <a:pt x="p0x8" y="p0y8"/>
                    </a:cubicBezTo>
                    <a:lnTo>
                      <a:pt x="p0x9" y="p0y9"/>
                    </a:lnTo>
                    <a:cubicBezTo>
                      <a:pt x="p0x10" y="p0y10"/>
                      <a:pt x="p0x11" y="p0y11"/>
                      <a:pt x="p0x12" y="p0y12"/>
                    </a:cubicBezTo>
                    <a:lnTo>
                      <a:pt x="p0x13" y="p0y13"/>
                    </a:lnTo>
                    <a:cubicBezTo>
                      <a:pt x="p0x14" y="p0y14"/>
                      <a:pt x="p0x15" y="p0y15"/>
                      <a:pt x="p0x16" y="p0y16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rgbClr val="0753A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2270">
                  <a:solidFill>
                    <a:srgbClr val="F2F7FA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60" name="组合 125"/>
            <p:cNvGrpSpPr/>
            <p:nvPr/>
          </p:nvGrpSpPr>
          <p:grpSpPr>
            <a:xfrm>
              <a:off x="7348" y="2472"/>
              <a:ext cx="10015" cy="850"/>
              <a:chOff x="1215" y="1995"/>
              <a:chExt cx="7950" cy="675"/>
            </a:xfrm>
          </p:grpSpPr>
          <p:sp>
            <p:nvSpPr>
              <p:cNvPr id="461" name="任意多边形 126"/>
              <p:cNvSpPr/>
              <p:nvPr/>
            </p:nvSpPr>
            <p:spPr>
              <a:xfrm>
                <a:off x="1215" y="1995"/>
                <a:ext cx="7950" cy="675"/>
              </a:xfrm>
              <a:custGeom>
                <a:avLst/>
                <a:gdLst>
                  <a:gd name="sw" fmla="*/ 1 w 7950"/>
                  <a:gd name="sh" fmla="*/ 1 h 675"/>
                  <a:gd name="mins" fmla="min sw sh"/>
                  <a:gd name="dsw" fmla="+- 0 sw mins"/>
                  <a:gd name="dsh" fmla="+- 0 sh mins"/>
                  <a:gd name="p0x0" fmla="*/ 0 w 7950"/>
                  <a:gd name="p0y0" fmla="*/ 0 h 675"/>
                  <a:gd name="p0x1" fmla="*/ 7950 w 7950"/>
                  <a:gd name="p0y1" fmla="*/ 0 h 675"/>
                  <a:gd name="p0x2" fmla="*/ 7950 w 7950"/>
                  <a:gd name="p0y2" fmla="*/ 675 h 675"/>
                  <a:gd name="p0x3" fmla="*/ 0 w 7950"/>
                  <a:gd name="p0y3" fmla="*/ 675 h 675"/>
                  <a:gd name="p0x4" fmla="*/ 0 w 7950"/>
                  <a:gd name="p0y4" fmla="*/ 0 h 675"/>
                </a:gdLst>
                <a:ahLst/>
                <a:cxnLst/>
                <a:rect l="0" t="0" r="0" b="0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lnTo>
                      <a:pt x="p0x2" y="p0y2"/>
                    </a:lnTo>
                    <a:lnTo>
                      <a:pt x="p0x3" y="p0y3"/>
                    </a:lnTo>
                    <a:lnTo>
                      <a:pt x="p0x4" y="p0y4"/>
                    </a:lnTo>
                    <a:close/>
                  </a:path>
                </a:pathLst>
              </a:cu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227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2" name="任意多边形 127"/>
              <p:cNvSpPr/>
              <p:nvPr/>
            </p:nvSpPr>
            <p:spPr>
              <a:xfrm>
                <a:off x="1215" y="2640"/>
                <a:ext cx="3902" cy="30"/>
              </a:xfrm>
              <a:custGeom>
                <a:avLst/>
                <a:gdLst>
                  <a:gd name="sw" fmla="*/ 1 w 7950"/>
                  <a:gd name="sh" fmla="*/ 1 h 30"/>
                  <a:gd name="mins" fmla="min sw sh"/>
                  <a:gd name="dsw" fmla="+- 0 sw mins"/>
                  <a:gd name="dsh" fmla="+- 0 sh mins"/>
                  <a:gd name="p0x0" fmla="*/ 7950 w 7950"/>
                  <a:gd name="p0y0" fmla="*/ 30 h 30"/>
                  <a:gd name="p0x1" fmla="*/ 0 w 7950"/>
                  <a:gd name="p0y1" fmla="*/ 30 h 30"/>
                  <a:gd name="p0x2" fmla="*/ 0 w 7950"/>
                  <a:gd name="p0y2" fmla="*/ 0 h 30"/>
                  <a:gd name="p0x3" fmla="*/ 7950 w 7950"/>
                  <a:gd name="p0y3" fmla="*/ 0 h 30"/>
                  <a:gd name="p0x4" fmla="*/ 7950 w 7950"/>
                  <a:gd name="p0y4" fmla="*/ 30 h 30"/>
                </a:gdLst>
                <a:ahLst/>
                <a:cxnLst/>
                <a:rect l="0" t="0" r="0" b="0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lnTo>
                      <a:pt x="p0x2" y="p0y2"/>
                    </a:lnTo>
                    <a:lnTo>
                      <a:pt x="p0x3" y="p0y3"/>
                    </a:lnTo>
                    <a:lnTo>
                      <a:pt x="p0x4" y="p0y4"/>
                    </a:lnTo>
                    <a:close/>
                  </a:path>
                </a:pathLst>
              </a:custGeom>
              <a:solidFill>
                <a:srgbClr val="00C8FF">
                  <a:alpha val="50196"/>
                </a:srgbClr>
              </a:solidFill>
              <a:ln w="12700" cap="flat" cmpd="sng" algn="ctr">
                <a:solidFill>
                  <a:srgbClr val="0753A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227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63" name="任意多边形 128"/>
            <p:cNvSpPr/>
            <p:nvPr/>
          </p:nvSpPr>
          <p:spPr>
            <a:xfrm>
              <a:off x="7348" y="2777"/>
              <a:ext cx="529" cy="529"/>
            </a:xfrm>
            <a:custGeom>
              <a:avLst/>
              <a:gdLst>
                <a:gd name="sw" fmla="*/ 1 w 420"/>
                <a:gd name="sh" fmla="*/ 1 h 420"/>
                <a:gd name="mins" fmla="min sw sh"/>
                <a:gd name="dsw" fmla="+- 0 sw mins"/>
                <a:gd name="dsh" fmla="+- 0 sh mins"/>
                <a:gd name="p0x0" fmla="*/ 60 w 420"/>
                <a:gd name="p0y0" fmla="*/ 0 h 420"/>
                <a:gd name="p0x1" fmla="*/ 360 w 420"/>
                <a:gd name="p0y1" fmla="*/ 0 h 420"/>
                <a:gd name="p0x2" fmla="*/ 393 w 420"/>
                <a:gd name="p0y2" fmla="*/ 0 h 420"/>
                <a:gd name="p0x3" fmla="*/ 420 w 420"/>
                <a:gd name="p0y3" fmla="*/ 26 h 420"/>
                <a:gd name="p0x4" fmla="*/ 420 w 420"/>
                <a:gd name="p0y4" fmla="*/ 60 h 420"/>
                <a:gd name="p0x5" fmla="*/ 420 w 420"/>
                <a:gd name="p0y5" fmla="*/ 360 h 420"/>
                <a:gd name="p0x6" fmla="*/ 420 w 420"/>
                <a:gd name="p0y6" fmla="*/ 393 h 420"/>
                <a:gd name="p0x7" fmla="*/ 393 w 420"/>
                <a:gd name="p0y7" fmla="*/ 420 h 420"/>
                <a:gd name="p0x8" fmla="*/ 360 w 420"/>
                <a:gd name="p0y8" fmla="*/ 420 h 420"/>
                <a:gd name="p0x9" fmla="*/ 60 w 420"/>
                <a:gd name="p0y9" fmla="*/ 420 h 420"/>
                <a:gd name="p0x10" fmla="*/ 26 w 420"/>
                <a:gd name="p0y10" fmla="*/ 420 h 420"/>
                <a:gd name="p0x11" fmla="*/ 0 w 420"/>
                <a:gd name="p0y11" fmla="*/ 393 h 420"/>
                <a:gd name="p0x12" fmla="*/ 0 w 420"/>
                <a:gd name="p0y12" fmla="*/ 360 h 420"/>
                <a:gd name="p0x13" fmla="*/ 0 w 420"/>
                <a:gd name="p0y13" fmla="*/ 60 h 420"/>
                <a:gd name="p0x14" fmla="*/ 0 w 420"/>
                <a:gd name="p0y14" fmla="*/ 26 h 420"/>
                <a:gd name="p0x15" fmla="*/ 26 w 420"/>
                <a:gd name="p0y15" fmla="*/ 0 h 420"/>
                <a:gd name="p0x16" fmla="*/ 60 w 420"/>
                <a:gd name="p0y16" fmla="*/ 0 h 420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/>
            </a:extLst>
          </p:spPr>
          <p:txBody>
            <a:bodyPr rtlCol="0" anchor="ctr"/>
            <a:lstStyle/>
            <a:p>
              <a:pPr algn="ctr"/>
              <a:endParaRPr lang="zh-CN" altLang="en-US" sz="227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64" name="图片 129"/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7461" y="2651"/>
              <a:ext cx="302" cy="302"/>
            </a:xfrm>
            <a:prstGeom prst="rect">
              <a:avLst/>
            </a:prstGeom>
          </p:spPr>
        </p:pic>
        <p:sp>
          <p:nvSpPr>
            <p:cNvPr id="465" name="文本框 130"/>
            <p:cNvSpPr txBox="1"/>
            <p:nvPr/>
          </p:nvSpPr>
          <p:spPr>
            <a:xfrm>
              <a:off x="8103" y="2559"/>
              <a:ext cx="2688" cy="72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04000"/>
                </a:lnSpc>
              </a:pPr>
              <a:r>
                <a:rPr lang="zh-CN" b="1" spc="42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MiSans Normal" charset="0"/>
                </a:rPr>
                <a:t>企业端</a:t>
              </a:r>
              <a:endParaRPr lang="zh-CN" b="1" spc="42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MiSans Normal" charset="0"/>
              </a:endParaRPr>
            </a:p>
          </p:txBody>
        </p:sp>
        <p:sp>
          <p:nvSpPr>
            <p:cNvPr id="466" name="文本框 131"/>
            <p:cNvSpPr txBox="1"/>
            <p:nvPr/>
          </p:nvSpPr>
          <p:spPr>
            <a:xfrm>
              <a:off x="7367" y="3458"/>
              <a:ext cx="4956" cy="2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lang="en-US" altLang="zh-CN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15</a:t>
              </a:r>
              <a:r>
                <a:rPr lang="zh-CN" altLang="en-US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万</a:t>
              </a:r>
              <a:r>
                <a:rPr lang="en-US" altLang="zh-CN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+    </a:t>
              </a:r>
              <a:r>
                <a:rPr lang="zh-CN" sz="1600">
                  <a:solidFill>
                    <a:srgbClr val="1A1A1A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专精特新中小</a:t>
              </a:r>
              <a:r>
                <a:rPr sz="1600">
                  <a:solidFill>
                    <a:srgbClr val="1A1A1A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企业</a:t>
              </a:r>
              <a:endParaRPr lang="zh-CN" altLang="en-US" sz="16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1.76万</a:t>
              </a:r>
              <a:r>
                <a:rPr lang="en-US" altLang="zh-CN" sz="1800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</a:t>
              </a:r>
              <a:r>
                <a:rPr lang="en-US" altLang="zh-CN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“</a:t>
              </a:r>
              <a:r>
                <a:rPr lang="zh-CN" altLang="en-US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小巨人</a:t>
              </a:r>
              <a:r>
                <a:rPr lang="en-US" altLang="zh-CN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”</a:t>
              </a:r>
              <a:r>
                <a:rPr lang="zh-CN" altLang="en-US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企业</a:t>
              </a:r>
              <a:endParaRPr lang="zh-CN" altLang="en-US" sz="16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Ø"/>
              </a:pPr>
              <a:r>
                <a:rPr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60</a:t>
              </a:r>
              <a:r>
                <a:rPr lang="zh-CN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万</a:t>
              </a:r>
              <a:r>
                <a:rPr lang="zh-CN" altLang="en-US" sz="1800" b="1">
                  <a:solidFill>
                    <a:srgbClr val="0753A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+</a:t>
              </a:r>
              <a:r>
                <a:rPr lang="en-US" altLang="zh-CN" sz="1600">
                  <a:solidFill>
                    <a:sysClr val="windowText" lastClr="0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1600">
                  <a:solidFill>
                    <a:srgbClr val="1A1A1A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科技和创新型中小</a:t>
              </a:r>
              <a:endParaRPr sz="1600">
                <a:solidFill>
                  <a:srgbClr val="1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  <a:p>
              <a:pPr indent="0" algn="l">
                <a:lnSpc>
                  <a:spcPct val="150000"/>
                </a:lnSpc>
                <a:buFont typeface="Wingdings" panose="05000000000000000000" charset="0"/>
                <a:buNone/>
              </a:pPr>
              <a:r>
                <a:rPr lang="en-US" sz="1600">
                  <a:solidFill>
                    <a:srgbClr val="1A1A1A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                   </a:t>
              </a:r>
              <a:r>
                <a:rPr sz="1600">
                  <a:solidFill>
                    <a:srgbClr val="1A1A1A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企业</a:t>
              </a:r>
              <a:endParaRPr lang="zh-CN" altLang="en-US" sz="160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7" name="文本框 132"/>
            <p:cNvSpPr txBox="1"/>
            <p:nvPr/>
          </p:nvSpPr>
          <p:spPr>
            <a:xfrm>
              <a:off x="9720" y="2559"/>
              <a:ext cx="3154" cy="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266700"/>
              <a:r>
                <a:rPr lang="zh-CN" altLang="en-US" sz="1600">
                  <a:latin typeface="微软雅黑" panose="020B0503020204020204" charset="-122"/>
                  <a:ea typeface="微软雅黑" panose="020B0503020204020204" charset="-122"/>
                </a:rPr>
                <a:t>优质企业</a:t>
              </a:r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68" name="Rounded Rectangle 25"/>
          <p:cNvSpPr/>
          <p:nvPr/>
        </p:nvSpPr>
        <p:spPr>
          <a:xfrm>
            <a:off x="8382000" y="2286000"/>
            <a:ext cx="2796540" cy="360000"/>
          </a:xfrm>
          <a:prstGeom prst="roundRect">
            <a:avLst>
              <a:gd name="adj" fmla="val 4000"/>
            </a:avLst>
          </a:prstGeom>
          <a:solidFill>
            <a:srgbClr val="176BAA"/>
          </a:solidFill>
          <a:ln w="25400" cap="flat" cmpd="sng">
            <a:noFill/>
            <a:prstDash val="solid"/>
            <a:round/>
          </a:ln>
        </p:spPr>
        <p:txBody>
          <a:bodyPr vert="horz" wrap="square" lIns="254000" tIns="0" rIns="254000" bIns="0" rtlCol="0" anchor="ctr" anchorCtr="0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基础研究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69" name="Rounded Rectangle 25"/>
          <p:cNvSpPr/>
          <p:nvPr/>
        </p:nvSpPr>
        <p:spPr>
          <a:xfrm>
            <a:off x="8382000" y="2934925"/>
            <a:ext cx="2796540" cy="359410"/>
          </a:xfrm>
          <a:prstGeom prst="roundRect">
            <a:avLst>
              <a:gd name="adj" fmla="val 4000"/>
            </a:avLst>
          </a:prstGeom>
          <a:solidFill>
            <a:srgbClr val="176BAA"/>
          </a:solidFill>
          <a:ln w="25400" cap="flat" cmpd="sng">
            <a:noFill/>
            <a:prstDash val="solid"/>
            <a:round/>
          </a:ln>
        </p:spPr>
        <p:txBody>
          <a:bodyPr vert="horz" wrap="square" lIns="254000" tIns="0" rIns="254000" bIns="0" rtlCol="0" anchor="ctr" anchorCtr="0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技术创新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70" name="Rounded Rectangle 25"/>
          <p:cNvSpPr/>
          <p:nvPr/>
        </p:nvSpPr>
        <p:spPr>
          <a:xfrm>
            <a:off x="8382000" y="3583260"/>
            <a:ext cx="2796540" cy="359410"/>
          </a:xfrm>
          <a:prstGeom prst="roundRect">
            <a:avLst>
              <a:gd name="adj" fmla="val 4000"/>
            </a:avLst>
          </a:prstGeom>
          <a:solidFill>
            <a:srgbClr val="176BAA"/>
          </a:solidFill>
          <a:ln w="25400" cap="flat" cmpd="sng">
            <a:noFill/>
            <a:prstDash val="solid"/>
            <a:round/>
          </a:ln>
        </p:spPr>
        <p:txBody>
          <a:bodyPr vert="horz" wrap="square" lIns="254000" tIns="0" rIns="254000" bIns="0" rtlCol="0" anchor="ctr" anchorCtr="0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转化落地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71" name="Right Arrow 38"/>
          <p:cNvSpPr/>
          <p:nvPr/>
        </p:nvSpPr>
        <p:spPr>
          <a:xfrm rot="5400000">
            <a:off x="9644380" y="2694260"/>
            <a:ext cx="271780" cy="192405"/>
          </a:xfrm>
          <a:prstGeom prst="rightArrow">
            <a:avLst>
              <a:gd name="adj1" fmla="val 50000"/>
              <a:gd name="adj2" fmla="val 48000"/>
            </a:avLst>
          </a:prstGeom>
          <a:solidFill>
            <a:srgbClr val="176BAA"/>
          </a:solidFill>
          <a:ln w="635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72" name="Right Arrow 38"/>
          <p:cNvSpPr/>
          <p:nvPr/>
        </p:nvSpPr>
        <p:spPr>
          <a:xfrm rot="5400000">
            <a:off x="9644380" y="3342595"/>
            <a:ext cx="271780" cy="192405"/>
          </a:xfrm>
          <a:prstGeom prst="rightArrow">
            <a:avLst>
              <a:gd name="adj1" fmla="val 50000"/>
              <a:gd name="adj2" fmla="val 48000"/>
            </a:avLst>
          </a:prstGeom>
          <a:solidFill>
            <a:srgbClr val="176BAA"/>
          </a:solidFill>
          <a:ln w="635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473" name="科技主题图标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860000" y="115000"/>
            <a:ext cx="300000" cy="300000"/>
          </a:xfrm>
          <a:prstGeom prst="rect">
            <a:avLst/>
          </a:prstGeom>
        </p:spPr>
      </p:pic>
      <p:pic>
        <p:nvPicPr>
          <p:cNvPr id="474" name="赛迪标识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286" y="109737"/>
            <a:ext cx="1221213" cy="4227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3" name="蓝色阅读区"/>
          <p:cNvSpPr/>
          <p:nvPr/>
        </p:nvSpPr>
        <p:spPr>
          <a:xfrm>
            <a:off x="173736" y="758952"/>
            <a:ext cx="11841480" cy="5870448"/>
          </a:xfrm>
          <a:prstGeom prst="rect">
            <a:avLst/>
          </a:prstGeom>
          <a:solidFill>
            <a:srgbClr val="E5F1FA"/>
          </a:solidFill>
          <a:ln>
            <a:noFill/>
          </a:ln>
        </p:spPr>
        <p:txBody>
          <a:bodyPr/>
          <a:p/>
        </p:txBody>
      </p:sp>
      <p:sp>
        <p:nvSpPr>
          <p:cNvPr id="4" name="标识底板"/>
          <p:cNvSpPr/>
          <p:nvPr/>
        </p:nvSpPr>
        <p:spPr>
          <a:xfrm>
            <a:off x="54864" y="54864"/>
            <a:ext cx="1353312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/>
        </p:txBody>
      </p:sp>
      <p:sp>
        <p:nvSpPr>
          <p:cNvPr id="5" name="object 3"/>
          <p:cNvSpPr txBox="1">
            <a:spLocks noGrp="1"/>
          </p:cNvSpPr>
          <p:nvPr>
            <p:ph type="title"/>
          </p:nvPr>
        </p:nvSpPr>
        <p:spPr>
          <a:xfrm>
            <a:off x="1551940" y="101600"/>
            <a:ext cx="1018857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buClrTx/>
              <a:buSzTx/>
              <a:buFontTx/>
            </a:pP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</a:rPr>
              <a:t>趋势八：人才、资本、数据等向新域新质加速集聚</a:t>
            </a:r>
            <a:endParaRPr lang="zh-CN" altLang="en-US" sz="2700" dirty="0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" y="908050"/>
            <a:ext cx="11548745" cy="53022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人才、资本、数据等创新要素向新域新质领域汇聚，形成“要素跟着场景走、资源围着突破配”的格局。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0040" y="1453896"/>
            <a:ext cx="7863840" cy="12984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29768" y="1554480"/>
            <a:ext cx="713232" cy="1097280"/>
          </a:xfrm>
          <a:prstGeom prst="roundRect">
            <a:avLst>
              <a:gd name="adj" fmla="val 14000"/>
            </a:avLst>
          </a:prstGeom>
          <a:solidFill>
            <a:srgbClr val="176BAA"/>
          </a:solidFill>
          <a:ln w="11430">
            <a:solidFill>
              <a:srgbClr val="0642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>
              <a:lnSpc>
                <a:spcPct val="105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D5ECF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人才端</a:t>
            </a:r>
            <a:endParaRPr sz="1200" b="1">
              <a:solidFill>
                <a:srgbClr val="D5EC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8448" y="1572768"/>
            <a:ext cx="6739127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前沿方向高层次人才需求激增，柔性引才打破身份壁垒</a:t>
            </a:r>
            <a:endParaRPr sz="16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8448" y="1892808"/>
            <a:ext cx="6739127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176BA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　</a:t>
            </a: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人工智能、量子信息、商业航天等前沿方向，高层次人才需求激增</a:t>
            </a:r>
            <a:r>
              <a:rPr lang="zh-CN"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2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8448" y="2167128"/>
            <a:ext cx="6739127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176BA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　</a:t>
            </a: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多地已将新域新质人才纳入紧缺目录，以目录引导人才流向</a:t>
            </a:r>
            <a:r>
              <a:rPr lang="zh-CN"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2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8448" y="2441448"/>
            <a:ext cx="6739127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176BA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　</a:t>
            </a: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柔性引才：</a:t>
            </a:r>
            <a:r>
              <a:rPr sz="12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“编制在高校、工作在平台、贡献在企业”</a:t>
            </a:r>
            <a:r>
              <a:rPr lang="zh-CN" sz="12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2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20040" y="2935224"/>
            <a:ext cx="7863840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29768" y="3035808"/>
            <a:ext cx="713232" cy="1371600"/>
          </a:xfrm>
          <a:prstGeom prst="roundRect">
            <a:avLst>
              <a:gd name="adj" fmla="val 14000"/>
            </a:avLst>
          </a:prstGeom>
          <a:solidFill>
            <a:srgbClr val="176BAA"/>
          </a:solidFill>
          <a:ln w="11430">
            <a:solidFill>
              <a:srgbClr val="0642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>
              <a:lnSpc>
                <a:spcPct val="105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D5ECF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资本端</a:t>
            </a:r>
            <a:endParaRPr sz="1200" b="1">
              <a:solidFill>
                <a:srgbClr val="D5EC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98448" y="3054096"/>
            <a:ext cx="6739127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lang="zh-CN" sz="16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外国资本、</a:t>
            </a:r>
            <a:r>
              <a:rPr sz="16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长期资本、耐心资本加速入场，向高价值环节集中</a:t>
            </a:r>
            <a:endParaRPr sz="16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8448" y="3374136"/>
            <a:ext cx="6739127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176BA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　</a:t>
            </a: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国务院明确要求：发展壮大长期资本、耐心资本、战略资本，完善风险分担和投资退出机制</a:t>
            </a:r>
            <a:r>
              <a:rPr lang="zh-CN"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2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20040" y="4690872"/>
            <a:ext cx="7863840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29768" y="4791456"/>
            <a:ext cx="713232" cy="1371600"/>
          </a:xfrm>
          <a:prstGeom prst="roundRect">
            <a:avLst>
              <a:gd name="adj" fmla="val 14000"/>
            </a:avLst>
          </a:prstGeom>
          <a:solidFill>
            <a:srgbClr val="176BAA"/>
          </a:solidFill>
          <a:ln w="11430">
            <a:solidFill>
              <a:srgbClr val="0642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>
              <a:lnSpc>
                <a:spcPct val="105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D5ECF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数据端</a:t>
            </a:r>
            <a:endParaRPr sz="1200" b="1">
              <a:solidFill>
                <a:srgbClr val="D5EC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98448" y="4809744"/>
            <a:ext cx="6739127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生产总量跃升、结构首现拐点，从“喂模型”转向“用模型”</a:t>
            </a:r>
            <a:endParaRPr sz="16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98448" y="5129783"/>
            <a:ext cx="6739127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176BA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　</a:t>
            </a: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2025年我国数据生产总量达 </a:t>
            </a:r>
            <a:r>
              <a:rPr sz="12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52.26 泽字节（ZB）</a:t>
            </a: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，同比增长 </a:t>
            </a:r>
            <a:r>
              <a:rPr sz="12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27.28%</a:t>
            </a:r>
            <a:r>
              <a:rPr lang="zh-CN" sz="12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200" b="1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98448" y="5404103"/>
            <a:ext cx="6739127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176BA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　</a:t>
            </a: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其中系统、软件和人工智能数据达 </a:t>
            </a:r>
            <a:r>
              <a:rPr sz="12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26.92 泽字节</a:t>
            </a: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，首次超过物联网数据成为最大来源</a:t>
            </a:r>
            <a:r>
              <a:rPr lang="zh-CN"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2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298575" y="3831590"/>
            <a:ext cx="2122805" cy="585470"/>
          </a:xfrm>
          <a:prstGeom prst="roundRect">
            <a:avLst>
              <a:gd name="adj" fmla="val 10000"/>
            </a:avLst>
          </a:prstGeom>
          <a:solidFill>
            <a:srgbClr val="EFF7FC"/>
          </a:solidFill>
          <a:ln w="11430">
            <a:solidFill>
              <a:srgbClr val="EFF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>
              <a:lnSpc>
                <a:spcPct val="115000"/>
              </a:lnSpc>
            </a:pPr>
            <a:r>
              <a:rPr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2417.7 亿元</a:t>
            </a:r>
            <a:endParaRPr b="1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15000"/>
              </a:lnSpc>
            </a:pPr>
            <a:r>
              <a:rPr sz="1000" b="0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2025年　高技术产业实际使用外资</a:t>
            </a:r>
            <a:endParaRPr sz="1000" b="0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514725" y="3831590"/>
            <a:ext cx="2195195" cy="585470"/>
          </a:xfrm>
          <a:prstGeom prst="roundRect">
            <a:avLst>
              <a:gd name="adj" fmla="val 10000"/>
            </a:avLst>
          </a:prstGeom>
          <a:solidFill>
            <a:srgbClr val="EFF7FC"/>
          </a:solidFill>
          <a:ln w="11430">
            <a:solidFill>
              <a:srgbClr val="EFF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>
              <a:lnSpc>
                <a:spcPct val="115000"/>
              </a:lnSpc>
            </a:pPr>
            <a:r>
              <a:rPr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+22.9%</a:t>
            </a:r>
            <a:endParaRPr b="1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15000"/>
              </a:lnSpc>
            </a:pPr>
            <a:r>
              <a:rPr sz="1000" b="0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同比增长　航空航天器及设备制造业</a:t>
            </a:r>
            <a:endParaRPr sz="1000" b="0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803265" y="3831590"/>
            <a:ext cx="2355850" cy="585470"/>
          </a:xfrm>
          <a:prstGeom prst="roundRect">
            <a:avLst>
              <a:gd name="adj" fmla="val 10000"/>
            </a:avLst>
          </a:prstGeom>
          <a:solidFill>
            <a:srgbClr val="EFF7FC"/>
          </a:solidFill>
          <a:ln w="11430">
            <a:solidFill>
              <a:srgbClr val="EFF7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>
              <a:lnSpc>
                <a:spcPct val="115000"/>
              </a:lnSpc>
            </a:pPr>
            <a:r>
              <a:rPr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+42.1%</a:t>
            </a:r>
            <a:endParaRPr b="1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15000"/>
              </a:lnSpc>
            </a:pPr>
            <a:r>
              <a:rPr sz="1000" b="0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同比增长　医疗仪器设备及器械制造业</a:t>
            </a:r>
            <a:endParaRPr sz="1000" b="0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298448" y="5696712"/>
            <a:ext cx="6739127" cy="384048"/>
          </a:xfrm>
          <a:prstGeom prst="roundRect">
            <a:avLst>
              <a:gd name="adj" fmla="val 10000"/>
            </a:avLst>
          </a:prstGeom>
          <a:solidFill>
            <a:srgbClr val="EFF7FC"/>
          </a:solidFill>
          <a:ln w="9525">
            <a:solidFill>
              <a:srgbClr val="8DCB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" rIns="45720" bIns="9144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消耗重心从「喂模型」转向「用模型」</a:t>
            </a: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场景端实时数据回流成为迭代的关键“燃料”</a:t>
            </a:r>
            <a:r>
              <a:rPr lang="zh-CN"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2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549640" y="1453896"/>
            <a:ext cx="3319272" cy="4809744"/>
          </a:xfrm>
          <a:prstGeom prst="roundRect">
            <a:avLst>
              <a:gd name="adj" fmla="val 4000"/>
            </a:avLst>
          </a:prstGeom>
          <a:noFill/>
          <a:ln w="11430">
            <a:solidFill>
              <a:srgbClr val="06427E"/>
            </a:solidFill>
          </a:ln>
          <a:effectLst/>
          <a:extLst>
            <a:ext uri="{909E8E84-426E-40DD-AFC4-6F175D3DCCD1}"/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27" name="Right Arrow 38"/>
          <p:cNvSpPr/>
          <p:nvPr/>
        </p:nvSpPr>
        <p:spPr>
          <a:xfrm>
            <a:off x="8229600" y="1984248"/>
            <a:ext cx="329184" cy="237744"/>
          </a:xfrm>
          <a:prstGeom prst="rightArrow">
            <a:avLst>
              <a:gd name="adj1" fmla="val 50000"/>
              <a:gd name="adj2" fmla="val 48000"/>
            </a:avLst>
          </a:prstGeom>
          <a:solidFill>
            <a:srgbClr val="176BAA"/>
          </a:solidFill>
          <a:ln w="635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Right Arrow 39"/>
          <p:cNvSpPr/>
          <p:nvPr/>
        </p:nvSpPr>
        <p:spPr>
          <a:xfrm>
            <a:off x="8229600" y="3602736"/>
            <a:ext cx="329184" cy="237744"/>
          </a:xfrm>
          <a:prstGeom prst="rightArrow">
            <a:avLst>
              <a:gd name="adj1" fmla="val 50000"/>
              <a:gd name="adj2" fmla="val 48000"/>
            </a:avLst>
          </a:prstGeom>
          <a:solidFill>
            <a:srgbClr val="176BAA"/>
          </a:solidFill>
          <a:ln w="635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Right Arrow 40"/>
          <p:cNvSpPr/>
          <p:nvPr/>
        </p:nvSpPr>
        <p:spPr>
          <a:xfrm>
            <a:off x="8229600" y="5358384"/>
            <a:ext cx="329184" cy="237744"/>
          </a:xfrm>
          <a:prstGeom prst="rightArrow">
            <a:avLst>
              <a:gd name="adj1" fmla="val 50000"/>
              <a:gd name="adj2" fmla="val 48000"/>
            </a:avLst>
          </a:prstGeom>
          <a:solidFill>
            <a:srgbClr val="176BAA"/>
          </a:solidFill>
          <a:ln w="635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6"/>
          <p:cNvSpPr txBox="1"/>
          <p:nvPr/>
        </p:nvSpPr>
        <p:spPr>
          <a:xfrm>
            <a:off x="8714232" y="2459736"/>
            <a:ext cx="2990088" cy="402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</a:pPr>
            <a:r>
              <a:rPr lang="zh-CN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创新要素</a:t>
            </a:r>
            <a:endParaRPr lang="zh-CN" sz="28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27"/>
          <p:cNvSpPr txBox="1"/>
          <p:nvPr/>
        </p:nvSpPr>
        <p:spPr>
          <a:xfrm>
            <a:off x="8714232" y="2916936"/>
            <a:ext cx="2990088" cy="402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</a:pPr>
            <a:r>
              <a:rPr 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· </a:t>
            </a:r>
            <a:r>
              <a:rPr 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</a:t>
            </a: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· </a:t>
            </a:r>
            <a:r>
              <a:rPr 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endParaRPr lang="zh-CN" sz="20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2" name="Connector 28"/>
          <p:cNvCxnSpPr/>
          <p:nvPr/>
        </p:nvCxnSpPr>
        <p:spPr>
          <a:xfrm>
            <a:off x="9116567" y="3538728"/>
            <a:ext cx="2185417" cy="0"/>
          </a:xfrm>
          <a:prstGeom prst="line">
            <a:avLst/>
          </a:prstGeom>
          <a:ln w="12700">
            <a:solidFill>
              <a:srgbClr val="176B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29"/>
          <p:cNvSpPr txBox="1"/>
          <p:nvPr/>
        </p:nvSpPr>
        <p:spPr>
          <a:xfrm>
            <a:off x="8686927" y="3822065"/>
            <a:ext cx="2990088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</a:pPr>
            <a:r>
              <a:rPr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加速集聚</a:t>
            </a:r>
            <a:endParaRPr sz="28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cxnSp>
        <p:nvCxnSpPr>
          <p:cNvPr id="34" name="Connector 31"/>
          <p:cNvCxnSpPr/>
          <p:nvPr/>
        </p:nvCxnSpPr>
        <p:spPr>
          <a:xfrm>
            <a:off x="9116567" y="4599432"/>
            <a:ext cx="2185417" cy="0"/>
          </a:xfrm>
          <a:prstGeom prst="line">
            <a:avLst/>
          </a:prstGeom>
          <a:ln w="12700">
            <a:solidFill>
              <a:srgbClr val="176B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2"/>
          <p:cNvSpPr txBox="1"/>
          <p:nvPr/>
        </p:nvSpPr>
        <p:spPr>
          <a:xfrm>
            <a:off x="8714232" y="4764024"/>
            <a:ext cx="2990088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创新速度 × 规模</a:t>
            </a:r>
            <a:endParaRPr sz="20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6" name="科技主题图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0000" y="115000"/>
            <a:ext cx="300000" cy="300000"/>
          </a:xfrm>
          <a:prstGeom prst="rect">
            <a:avLst/>
          </a:prstGeom>
        </p:spPr>
      </p:pic>
      <p:pic>
        <p:nvPicPr>
          <p:cNvPr id="37" name="赛迪标识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86" y="109737"/>
            <a:ext cx="1221213" cy="4227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40" name="蓝色阅读区"/>
          <p:cNvSpPr/>
          <p:nvPr/>
        </p:nvSpPr>
        <p:spPr>
          <a:xfrm>
            <a:off x="173736" y="758952"/>
            <a:ext cx="11841480" cy="5870448"/>
          </a:xfrm>
          <a:prstGeom prst="rect">
            <a:avLst/>
          </a:prstGeom>
          <a:solidFill>
            <a:srgbClr val="E5F1FA"/>
          </a:solidFill>
          <a:ln>
            <a:noFill/>
          </a:ln>
        </p:spPr>
        <p:txBody>
          <a:bodyPr/>
          <a:p/>
        </p:txBody>
      </p:sp>
      <p:sp>
        <p:nvSpPr>
          <p:cNvPr id="41" name="标识底板"/>
          <p:cNvSpPr/>
          <p:nvPr/>
        </p:nvSpPr>
        <p:spPr>
          <a:xfrm>
            <a:off x="54864" y="54864"/>
            <a:ext cx="1353312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/>
        </p:txBody>
      </p:sp>
      <p:sp>
        <p:nvSpPr>
          <p:cNvPr id="42" name="object 3"/>
          <p:cNvSpPr txBox="1">
            <a:spLocks noGrp="1"/>
          </p:cNvSpPr>
          <p:nvPr>
            <p:ph type="title"/>
          </p:nvPr>
        </p:nvSpPr>
        <p:spPr>
          <a:xfrm>
            <a:off x="1551940" y="101600"/>
            <a:ext cx="1018857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buClrTx/>
              <a:buSzTx/>
              <a:buFontTx/>
            </a:pP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</a:rPr>
              <a:t>趋势九：开源开放与人机共创成为创新组织主流方式</a:t>
            </a:r>
            <a:endParaRPr lang="zh-CN" altLang="en-US" sz="2700" dirty="0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43" name="TextBox 4"/>
          <p:cNvSpPr txBox="1"/>
          <p:nvPr/>
        </p:nvSpPr>
        <p:spPr>
          <a:xfrm>
            <a:off x="338455" y="938530"/>
            <a:ext cx="11521440" cy="51498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15000"/>
              </a:lnSpc>
            </a:pPr>
            <a:r>
              <a:rPr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新域新质创新的组织形态正在发生</a:t>
            </a:r>
            <a:r>
              <a:rPr lang="zh-CN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深刻</a:t>
            </a:r>
            <a:r>
              <a:rPr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变化</a:t>
            </a:r>
            <a:r>
              <a:rPr lang="zh-CN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Rounded Rectangle 5"/>
          <p:cNvSpPr/>
          <p:nvPr/>
        </p:nvSpPr>
        <p:spPr>
          <a:xfrm>
            <a:off x="320040" y="1563370"/>
            <a:ext cx="3389630" cy="567055"/>
          </a:xfrm>
          <a:prstGeom prst="roundRect">
            <a:avLst>
              <a:gd name="adj" fmla="val 10000"/>
            </a:avLst>
          </a:prstGeom>
          <a:solidFill>
            <a:srgbClr val="F2F2F2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0000"/>
              </a:lnSpc>
            </a:pPr>
            <a:r>
              <a:rPr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线性创新链条</a:t>
            </a:r>
            <a:r>
              <a:rPr sz="1600" b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r>
              <a: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单点 · 串行 · 封闭</a:t>
            </a:r>
            <a:endParaRPr sz="1600" b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Right Arrow 6"/>
          <p:cNvSpPr/>
          <p:nvPr/>
        </p:nvSpPr>
        <p:spPr>
          <a:xfrm>
            <a:off x="3892550" y="1700784"/>
            <a:ext cx="457200" cy="292608"/>
          </a:xfrm>
          <a:prstGeom prst="rightArrow">
            <a:avLst>
              <a:gd name="adj1" fmla="val 45000"/>
              <a:gd name="adj2" fmla="val 45000"/>
            </a:avLst>
          </a:prstGeom>
          <a:solidFill>
            <a:srgbClr val="0753A1"/>
          </a:solidFill>
          <a:ln w="6350">
            <a:solidFill>
              <a:srgbClr val="0753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46" name="Rounded Rectangle 7"/>
          <p:cNvSpPr/>
          <p:nvPr/>
        </p:nvSpPr>
        <p:spPr>
          <a:xfrm>
            <a:off x="4469130" y="1563370"/>
            <a:ext cx="7399655" cy="567055"/>
          </a:xfrm>
          <a:prstGeom prst="roundRect">
            <a:avLst>
              <a:gd name="adj" fmla="val 10000"/>
            </a:avLst>
          </a:prstGeom>
          <a:noFill/>
          <a:ln w="11430">
            <a:solidFill>
              <a:srgbClr val="0753A1"/>
            </a:solidFill>
          </a:ln>
          <a:effectLst/>
          <a:extLst>
            <a:ext uri="{909E8E84-426E-40DD-AFC4-6F175D3DCCD1}"/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0000"/>
              </a:lnSpc>
            </a:pP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开源化生态</a:t>
            </a:r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平台化设</a:t>
            </a:r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 · </a:t>
            </a:r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网络化协作</a:t>
            </a: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· </a:t>
            </a:r>
            <a:r>
              <a:rPr lang="zh-CN" altLang="en-US" sz="1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分布式共创</a:t>
            </a:r>
            <a:endParaRPr lang="zh-CN" altLang="en-US" sz="18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Rounded Rectangle 8"/>
          <p:cNvSpPr/>
          <p:nvPr/>
        </p:nvSpPr>
        <p:spPr>
          <a:xfrm>
            <a:off x="320040" y="2258568"/>
            <a:ext cx="5605272" cy="365760"/>
          </a:xfrm>
          <a:prstGeom prst="roundRect">
            <a:avLst>
              <a:gd name="adj" fmla="val 10000"/>
            </a:avLst>
          </a:prstGeom>
          <a:noFill/>
          <a:ln w="11430">
            <a:solidFill>
              <a:srgbClr val="0753A1"/>
            </a:solidFill>
          </a:ln>
          <a:effectLst/>
          <a:extLst>
            <a:ext uri="{909E8E84-426E-40DD-AFC4-6F175D3DCCD1}"/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　开源开放：共享基座能力，对冲算力门槛</a:t>
            </a:r>
            <a:endParaRPr sz="1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Rounded Rectangle 9"/>
          <p:cNvSpPr/>
          <p:nvPr/>
        </p:nvSpPr>
        <p:spPr>
          <a:xfrm>
            <a:off x="320040" y="2679192"/>
            <a:ext cx="5605272" cy="13898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49" name="TextBox 10"/>
          <p:cNvSpPr txBox="1"/>
          <p:nvPr/>
        </p:nvSpPr>
        <p:spPr>
          <a:xfrm>
            <a:off x="448056" y="2752344"/>
            <a:ext cx="4206240" cy="2194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国产大模型开源</a:t>
            </a:r>
            <a:endParaRPr sz="1400" b="1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Rounded Rectangle 11"/>
          <p:cNvSpPr/>
          <p:nvPr/>
        </p:nvSpPr>
        <p:spPr>
          <a:xfrm>
            <a:off x="448056" y="3008376"/>
            <a:ext cx="5349240" cy="310896"/>
          </a:xfrm>
          <a:prstGeom prst="roundRect">
            <a:avLst>
              <a:gd name="adj" fmla="val 12000"/>
            </a:avLst>
          </a:prstGeom>
          <a:solidFill>
            <a:srgbClr val="EFF7FC"/>
          </a:solidFill>
          <a:ln w="9525">
            <a:solidFill>
              <a:srgbClr val="8DCB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400" b="0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算力受限条件下</a:t>
            </a:r>
            <a:r>
              <a:rPr sz="14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开发者以极低成本获取基座能力</a:t>
            </a:r>
            <a:endParaRPr sz="14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Rounded Rectangle 12"/>
          <p:cNvSpPr/>
          <p:nvPr/>
        </p:nvSpPr>
        <p:spPr>
          <a:xfrm>
            <a:off x="448056" y="3544824"/>
            <a:ext cx="1645920" cy="29260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中文语料</a:t>
            </a:r>
            <a:endParaRPr sz="1200" b="0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Right Arrow 13"/>
          <p:cNvSpPr/>
          <p:nvPr/>
        </p:nvSpPr>
        <p:spPr>
          <a:xfrm>
            <a:off x="2104948" y="3645408"/>
            <a:ext cx="118872" cy="91440"/>
          </a:xfrm>
          <a:prstGeom prst="rightArrow">
            <a:avLst>
              <a:gd name="adj1" fmla="val 45000"/>
              <a:gd name="adj2" fmla="val 45000"/>
            </a:avLst>
          </a:prstGeom>
          <a:solidFill>
            <a:srgbClr val="8DCBF0"/>
          </a:solidFill>
          <a:ln w="6350">
            <a:solidFill>
              <a:srgbClr val="8DCB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53" name="Rounded Rectangle 14"/>
          <p:cNvSpPr/>
          <p:nvPr/>
        </p:nvSpPr>
        <p:spPr>
          <a:xfrm>
            <a:off x="2235708" y="3544824"/>
            <a:ext cx="1645920" cy="29260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行业微调</a:t>
            </a:r>
            <a:endParaRPr sz="1200" b="0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Right Arrow 15"/>
          <p:cNvSpPr/>
          <p:nvPr/>
        </p:nvSpPr>
        <p:spPr>
          <a:xfrm>
            <a:off x="3892600" y="3645408"/>
            <a:ext cx="118872" cy="91440"/>
          </a:xfrm>
          <a:prstGeom prst="rightArrow">
            <a:avLst>
              <a:gd name="adj1" fmla="val 45000"/>
              <a:gd name="adj2" fmla="val 45000"/>
            </a:avLst>
          </a:prstGeom>
          <a:solidFill>
            <a:srgbClr val="8DCBF0"/>
          </a:solidFill>
          <a:ln w="6350">
            <a:solidFill>
              <a:srgbClr val="8DCB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55" name="Rounded Rectangle 16"/>
          <p:cNvSpPr/>
          <p:nvPr/>
        </p:nvSpPr>
        <p:spPr>
          <a:xfrm>
            <a:off x="4023360" y="3544824"/>
            <a:ext cx="1645920" cy="29260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端侧部署</a:t>
            </a:r>
            <a:endParaRPr sz="1200" b="0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Rounded Rectangle 18"/>
          <p:cNvSpPr/>
          <p:nvPr/>
        </p:nvSpPr>
        <p:spPr>
          <a:xfrm>
            <a:off x="320040" y="4142232"/>
            <a:ext cx="5605272" cy="13898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57" name="TextBox 19"/>
          <p:cNvSpPr txBox="1"/>
          <p:nvPr/>
        </p:nvSpPr>
        <p:spPr>
          <a:xfrm>
            <a:off x="448056" y="4215384"/>
            <a:ext cx="4206240" cy="2194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无人系统开源</a:t>
            </a:r>
            <a:endParaRPr sz="1400" b="1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Rounded Rectangle 20"/>
          <p:cNvSpPr/>
          <p:nvPr/>
        </p:nvSpPr>
        <p:spPr>
          <a:xfrm>
            <a:off x="448056" y="4471416"/>
            <a:ext cx="5349240" cy="310896"/>
          </a:xfrm>
          <a:prstGeom prst="roundRect">
            <a:avLst>
              <a:gd name="adj" fmla="val 12000"/>
            </a:avLst>
          </a:prstGeom>
          <a:solidFill>
            <a:srgbClr val="EFF7FC"/>
          </a:solidFill>
          <a:ln w="9525">
            <a:solidFill>
              <a:srgbClr val="8DCB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400" b="0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开源飞控 </a:t>
            </a:r>
            <a:r>
              <a:rPr sz="14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PX4 / ArduPilot</a:t>
            </a:r>
            <a:r>
              <a:rPr sz="1400" b="0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＋　通信协议·地面站·任务规划软件</a:t>
            </a:r>
            <a:endParaRPr sz="1400" b="0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Rounded Rectangle 21"/>
          <p:cNvSpPr/>
          <p:nvPr/>
        </p:nvSpPr>
        <p:spPr>
          <a:xfrm>
            <a:off x="448056" y="4855464"/>
            <a:ext cx="5349240" cy="292608"/>
          </a:xfrm>
          <a:prstGeom prst="roundRect">
            <a:avLst>
              <a:gd name="adj" fmla="val 12000"/>
            </a:avLst>
          </a:prstGeom>
          <a:solidFill>
            <a:srgbClr val="F2F2F2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共享可复用的基础能力</a:t>
            </a:r>
            <a:r>
              <a:rPr sz="1200" b="0">
                <a:solidFill>
                  <a:srgbClr val="176BA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→　</a:t>
            </a:r>
            <a:r>
              <a:rPr sz="12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机型适配 · 算法验证 · 应用集成</a:t>
            </a:r>
            <a:endParaRPr sz="1200" b="1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TextBox 22"/>
          <p:cNvSpPr txBox="1"/>
          <p:nvPr/>
        </p:nvSpPr>
        <p:spPr>
          <a:xfrm>
            <a:off x="448056" y="5202936"/>
            <a:ext cx="534924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</a:pPr>
            <a:r>
              <a:rPr sz="1200" b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开发者无需从零搭建，可直接开展应用开发与系统集成</a:t>
            </a:r>
            <a:endParaRPr sz="1200" b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Rounded Rectangle 23"/>
          <p:cNvSpPr/>
          <p:nvPr/>
        </p:nvSpPr>
        <p:spPr>
          <a:xfrm>
            <a:off x="6263640" y="2258568"/>
            <a:ext cx="5605272" cy="365760"/>
          </a:xfrm>
          <a:prstGeom prst="roundRect">
            <a:avLst>
              <a:gd name="adj" fmla="val 10000"/>
            </a:avLst>
          </a:prstGeom>
          <a:noFill/>
          <a:ln w="11430">
            <a:solidFill>
              <a:srgbClr val="0753A1"/>
            </a:solidFill>
          </a:ln>
          <a:effectLst/>
          <a:extLst>
            <a:ext uri="{909E8E84-426E-40DD-AFC4-6F175D3DCCD1}"/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　人机共创：AI 从辅助工具走向共创伙伴</a:t>
            </a:r>
            <a:endParaRPr sz="1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Rounded Rectangle 24"/>
          <p:cNvSpPr/>
          <p:nvPr/>
        </p:nvSpPr>
        <p:spPr>
          <a:xfrm>
            <a:off x="6414515" y="2679192"/>
            <a:ext cx="1188720" cy="3657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辅助编程</a:t>
            </a:r>
            <a:endParaRPr sz="12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Right Arrow 25"/>
          <p:cNvSpPr/>
          <p:nvPr/>
        </p:nvSpPr>
        <p:spPr>
          <a:xfrm>
            <a:off x="7635240" y="2798064"/>
            <a:ext cx="118872" cy="128016"/>
          </a:xfrm>
          <a:prstGeom prst="rightArrow">
            <a:avLst>
              <a:gd name="adj1" fmla="val 45000"/>
              <a:gd name="adj2" fmla="val 45000"/>
            </a:avLst>
          </a:prstGeom>
          <a:solidFill>
            <a:srgbClr val="176BAA"/>
          </a:solidFill>
          <a:ln w="635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64" name="Rounded Rectangle 26"/>
          <p:cNvSpPr/>
          <p:nvPr/>
        </p:nvSpPr>
        <p:spPr>
          <a:xfrm>
            <a:off x="7786115" y="2679192"/>
            <a:ext cx="1188720" cy="3657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辅助设计</a:t>
            </a:r>
            <a:endParaRPr sz="12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" name="Right Arrow 27"/>
          <p:cNvSpPr/>
          <p:nvPr/>
        </p:nvSpPr>
        <p:spPr>
          <a:xfrm>
            <a:off x="9006840" y="2798064"/>
            <a:ext cx="118872" cy="128016"/>
          </a:xfrm>
          <a:prstGeom prst="rightArrow">
            <a:avLst>
              <a:gd name="adj1" fmla="val 45000"/>
              <a:gd name="adj2" fmla="val 45000"/>
            </a:avLst>
          </a:prstGeom>
          <a:solidFill>
            <a:srgbClr val="176BAA"/>
          </a:solidFill>
          <a:ln w="635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66" name="Rounded Rectangle 28"/>
          <p:cNvSpPr/>
          <p:nvPr/>
        </p:nvSpPr>
        <p:spPr>
          <a:xfrm>
            <a:off x="9157715" y="2679192"/>
            <a:ext cx="1188720" cy="365760"/>
          </a:xfrm>
          <a:prstGeom prst="roundRect">
            <a:avLst>
              <a:gd name="adj" fmla="val 16000"/>
            </a:avLst>
          </a:prstGeom>
          <a:solidFill>
            <a:srgbClr val="176BAA"/>
          </a:solidFill>
          <a:ln w="11430">
            <a:solidFill>
              <a:srgbClr val="0753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科学发现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7" name="Right Arrow 29"/>
          <p:cNvSpPr/>
          <p:nvPr/>
        </p:nvSpPr>
        <p:spPr>
          <a:xfrm>
            <a:off x="10378440" y="2798064"/>
            <a:ext cx="118872" cy="128016"/>
          </a:xfrm>
          <a:prstGeom prst="rightArrow">
            <a:avLst>
              <a:gd name="adj1" fmla="val 45000"/>
              <a:gd name="adj2" fmla="val 45000"/>
            </a:avLst>
          </a:prstGeom>
          <a:solidFill>
            <a:srgbClr val="176BAA"/>
          </a:solidFill>
          <a:ln w="635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68" name="Rounded Rectangle 30"/>
          <p:cNvSpPr/>
          <p:nvPr/>
        </p:nvSpPr>
        <p:spPr>
          <a:xfrm>
            <a:off x="10529315" y="2679192"/>
            <a:ext cx="1188720" cy="365760"/>
          </a:xfrm>
          <a:prstGeom prst="roundRect">
            <a:avLst>
              <a:gd name="adj" fmla="val 16000"/>
            </a:avLst>
          </a:prstGeom>
          <a:solidFill>
            <a:srgbClr val="176BAA"/>
          </a:solidFill>
          <a:ln w="11430">
            <a:solidFill>
              <a:srgbClr val="0753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生产运维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" name="TextBox 31"/>
          <p:cNvSpPr txBox="1"/>
          <p:nvPr/>
        </p:nvSpPr>
        <p:spPr>
          <a:xfrm>
            <a:off x="6263640" y="3136392"/>
            <a:ext cx="5605272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</a:pPr>
            <a:r>
              <a:rPr sz="1200" b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人机协同、共创分享成为智能经济新形态的核心特征</a:t>
            </a:r>
            <a:endParaRPr sz="1200" b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" name="Rounded Rectangle 32"/>
          <p:cNvSpPr/>
          <p:nvPr/>
        </p:nvSpPr>
        <p:spPr>
          <a:xfrm>
            <a:off x="6263640" y="3355848"/>
            <a:ext cx="5605272" cy="640080"/>
          </a:xfrm>
          <a:prstGeom prst="roundRect">
            <a:avLst>
              <a:gd name="adj" fmla="val 6000"/>
            </a:avLst>
          </a:prstGeom>
          <a:solidFill>
            <a:srgbClr val="EFF7FC"/>
          </a:solidFill>
          <a:ln w="9525">
            <a:solidFill>
              <a:srgbClr val="8DCB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71" name="TextBox 33"/>
          <p:cNvSpPr txBox="1"/>
          <p:nvPr/>
        </p:nvSpPr>
        <p:spPr>
          <a:xfrm>
            <a:off x="6391655" y="3429000"/>
            <a:ext cx="5349240" cy="51206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案例一　</a:t>
            </a:r>
            <a:r>
              <a:rPr sz="14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上海人工智能实验室 × 大湾区大学</a:t>
            </a:r>
            <a:endParaRPr sz="14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人机协同完成三维 GHYS 猜想的证明</a:t>
            </a:r>
            <a:endParaRPr sz="1200" b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2" name="Rounded Rectangle 34"/>
          <p:cNvSpPr/>
          <p:nvPr/>
        </p:nvSpPr>
        <p:spPr>
          <a:xfrm>
            <a:off x="6263640" y="4050791"/>
            <a:ext cx="5605272" cy="14813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73" name="TextBox 35"/>
          <p:cNvSpPr txBox="1"/>
          <p:nvPr/>
        </p:nvSpPr>
        <p:spPr>
          <a:xfrm>
            <a:off x="6391655" y="4105656"/>
            <a:ext cx="5349240" cy="2194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案例二　</a:t>
            </a:r>
            <a:r>
              <a:rPr sz="14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中国宝武：人机协同保障设备运行</a:t>
            </a:r>
            <a:endParaRPr sz="14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4" name="Rounded Rectangle 36"/>
          <p:cNvSpPr/>
          <p:nvPr/>
        </p:nvSpPr>
        <p:spPr>
          <a:xfrm>
            <a:off x="6409944" y="4379976"/>
            <a:ext cx="233172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753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设备状态智能体</a:t>
            </a:r>
            <a:endParaRPr sz="14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5000"/>
              </a:lnSpc>
            </a:pPr>
            <a:r>
              <a:rPr sz="1200" b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主动生成维护工单</a:t>
            </a:r>
            <a:endParaRPr sz="1200" b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5" name="Right Arrow 37"/>
          <p:cNvSpPr/>
          <p:nvPr/>
        </p:nvSpPr>
        <p:spPr>
          <a:xfrm>
            <a:off x="8796528" y="4590288"/>
            <a:ext cx="292608" cy="201168"/>
          </a:xfrm>
          <a:prstGeom prst="rightArrow">
            <a:avLst>
              <a:gd name="adj1" fmla="val 45000"/>
              <a:gd name="adj2" fmla="val 45000"/>
            </a:avLst>
          </a:prstGeom>
          <a:solidFill>
            <a:srgbClr val="176BAA"/>
          </a:solidFill>
          <a:ln w="6350">
            <a:solidFill>
              <a:srgbClr val="176B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76" name="Rounded Rectangle 38"/>
          <p:cNvSpPr/>
          <p:nvPr/>
        </p:nvSpPr>
        <p:spPr>
          <a:xfrm>
            <a:off x="9143999" y="4379976"/>
            <a:ext cx="233172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753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0642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一线工人</a:t>
            </a:r>
            <a:endParaRPr sz="1400" b="1">
              <a:solidFill>
                <a:srgbClr val="06427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5000"/>
              </a:lnSpc>
            </a:pPr>
            <a:r>
              <a:rPr lang="en-US" sz="1200" b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1200" b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维修知识大脑</a:t>
            </a:r>
            <a:endParaRPr sz="1200" b="0">
              <a:solidFill>
                <a:srgbClr val="7F7F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7" name="Down Arrow 39"/>
          <p:cNvSpPr/>
          <p:nvPr/>
        </p:nvSpPr>
        <p:spPr>
          <a:xfrm>
            <a:off x="8993124" y="5038344"/>
            <a:ext cx="146304" cy="146304"/>
          </a:xfrm>
          <a:prstGeom prst="downArrow">
            <a:avLst>
              <a:gd name="adj1" fmla="val 45000"/>
              <a:gd name="adj2" fmla="val 45000"/>
            </a:avLst>
          </a:prstGeom>
          <a:solidFill>
            <a:srgbClr val="0753A1"/>
          </a:solidFill>
          <a:ln w="6350">
            <a:solidFill>
              <a:srgbClr val="0753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78" name="Rounded Rectangle 40"/>
          <p:cNvSpPr/>
          <p:nvPr/>
        </p:nvSpPr>
        <p:spPr>
          <a:xfrm>
            <a:off x="6409944" y="5221224"/>
            <a:ext cx="5312664" cy="237744"/>
          </a:xfrm>
          <a:prstGeom prst="roundRect">
            <a:avLst>
              <a:gd name="adj" fmla="val 80000"/>
            </a:avLst>
          </a:prstGeom>
          <a:solidFill>
            <a:srgbClr val="176BAA"/>
          </a:solidFill>
          <a:ln w="11430">
            <a:solidFill>
              <a:srgbClr val="0753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人机协同 · 设备运行稳定可靠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9" name="Freeform 33"/>
          <p:cNvSpPr/>
          <p:nvPr/>
        </p:nvSpPr>
        <p:spPr>
          <a:xfrm>
            <a:off x="481965" y="5791835"/>
            <a:ext cx="11430000" cy="504000"/>
          </a:xfrm>
          <a:custGeom>
            <a:avLst/>
            <a:gdLst/>
            <a:ahLst/>
            <a:cxnLst/>
            <a:rect l="l" t="t" r="r" b="b"/>
            <a:pathLst>
              <a:path w="11430000" h="584200">
                <a:moveTo>
                  <a:pt x="0" y="292100"/>
                </a:moveTo>
                <a:lnTo>
                  <a:pt x="292100" y="0"/>
                </a:lnTo>
                <a:lnTo>
                  <a:pt x="11137900" y="0"/>
                </a:lnTo>
                <a:lnTo>
                  <a:pt x="11430000" y="292100"/>
                </a:lnTo>
                <a:lnTo>
                  <a:pt x="11137900" y="584200"/>
                </a:lnTo>
                <a:lnTo>
                  <a:pt x="292100" y="584200"/>
                </a:lnTo>
                <a:lnTo>
                  <a:pt x="0" y="292100"/>
                </a:lnTo>
                <a:close/>
              </a:path>
            </a:pathLst>
          </a:custGeom>
          <a:solidFill>
            <a:srgbClr val="176BAA"/>
          </a:solidFill>
          <a:ln w="25400" cap="flat" cmpd="sng">
            <a:noFill/>
            <a:prstDash val="solid"/>
            <a:round/>
          </a:ln>
        </p:spPr>
        <p:txBody>
          <a:bodyPr vert="horz" wrap="square" lIns="254000" tIns="0" rIns="254000" bIns="0" rtlCol="0" anchor="ctr" anchorCtr="0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开源社区活跃度与人机协作深度将深刻影响创新产出率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80" name="科技主题图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0000" y="115000"/>
            <a:ext cx="300000" cy="300000"/>
          </a:xfrm>
          <a:prstGeom prst="rect">
            <a:avLst/>
          </a:prstGeom>
        </p:spPr>
      </p:pic>
      <p:pic>
        <p:nvPicPr>
          <p:cNvPr id="81" name="赛迪标识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86" y="109737"/>
            <a:ext cx="1221213" cy="42276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</p:spPr>
      </p:pic>
      <p:sp>
        <p:nvSpPr>
          <p:cNvPr id="84" name="蓝色阅读区"/>
          <p:cNvSpPr/>
          <p:nvPr/>
        </p:nvSpPr>
        <p:spPr>
          <a:xfrm>
            <a:off x="173736" y="758952"/>
            <a:ext cx="11841480" cy="5870448"/>
          </a:xfrm>
          <a:prstGeom prst="rect">
            <a:avLst/>
          </a:prstGeom>
          <a:solidFill>
            <a:srgbClr val="E5F1FA"/>
          </a:solidFill>
          <a:ln>
            <a:noFill/>
          </a:ln>
        </p:spPr>
        <p:txBody>
          <a:bodyPr/>
          <a:p/>
        </p:txBody>
      </p:sp>
      <p:sp>
        <p:nvSpPr>
          <p:cNvPr id="85" name="标识底板"/>
          <p:cNvSpPr/>
          <p:nvPr/>
        </p:nvSpPr>
        <p:spPr>
          <a:xfrm>
            <a:off x="54864" y="54864"/>
            <a:ext cx="1353312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/>
        </p:txBody>
      </p:sp>
      <p:sp>
        <p:nvSpPr>
          <p:cNvPr id="86" name="object 3"/>
          <p:cNvSpPr txBox="1">
            <a:spLocks noGrp="1"/>
          </p:cNvSpPr>
          <p:nvPr>
            <p:ph type="title"/>
          </p:nvPr>
        </p:nvSpPr>
        <p:spPr>
          <a:xfrm>
            <a:off x="1551940" y="101600"/>
            <a:ext cx="1018857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buClrTx/>
              <a:buSzTx/>
              <a:buFontTx/>
            </a:pPr>
            <a:r>
              <a:rPr lang="zh-CN" altLang="en-US" sz="2700" dirty="0">
                <a:solidFill>
                  <a:srgbClr val="FFFFFF"/>
                </a:solidFill>
                <a:ea typeface="微软雅黑" panose="020B0503020204020204" charset="-122"/>
                <a:sym typeface="+mn-ea"/>
              </a:rPr>
              <a:t>趋势十：创新集群成为新域新质发展的关键承载单元</a:t>
            </a:r>
            <a:endParaRPr lang="zh-CN" altLang="en-US" sz="2700" dirty="0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87" name="Text 3"/>
          <p:cNvSpPr txBox="1"/>
          <p:nvPr/>
        </p:nvSpPr>
        <p:spPr>
          <a:xfrm>
            <a:off x="381000" y="873125"/>
            <a:ext cx="1149223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集群是企业、资本、人才、场景在同一地理空间内紧密协作与快速试错的重要载体。</a:t>
            </a:r>
            <a:endParaRPr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88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539" y="1362992"/>
            <a:ext cx="2058711" cy="923008"/>
          </a:xfrm>
          <a:prstGeom prst="rect">
            <a:avLst/>
          </a:prstGeom>
        </p:spPr>
      </p:pic>
      <p:sp>
        <p:nvSpPr>
          <p:cNvPr id="89" name="Text 4"/>
          <p:cNvSpPr/>
          <p:nvPr/>
        </p:nvSpPr>
        <p:spPr>
          <a:xfrm>
            <a:off x="1595630" y="1447800"/>
            <a:ext cx="309370" cy="30956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b="1" dirty="0">
                <a:solidFill>
                  <a:srgbClr val="155B9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-120"/>
              </a:rPr>
              <a:t>01</a:t>
            </a:r>
            <a:endParaRPr lang="en-US" b="1" dirty="0">
              <a:solidFill>
                <a:srgbClr val="155B9F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-120"/>
            </a:endParaRPr>
          </a:p>
        </p:txBody>
      </p:sp>
      <p:pic>
        <p:nvPicPr>
          <p:cNvPr id="90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9889" y="1477108"/>
            <a:ext cx="214311" cy="280253"/>
          </a:xfrm>
          <a:prstGeom prst="rect">
            <a:avLst/>
          </a:prstGeom>
        </p:spPr>
      </p:pic>
      <p:sp>
        <p:nvSpPr>
          <p:cNvPr id="91" name="Text 5"/>
          <p:cNvSpPr/>
          <p:nvPr/>
        </p:nvSpPr>
        <p:spPr>
          <a:xfrm>
            <a:off x="1600200" y="1747069"/>
            <a:ext cx="1447800" cy="37146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950" b="1" dirty="0">
                <a:solidFill>
                  <a:srgbClr val="1C1917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企业</a:t>
            </a:r>
            <a:endParaRPr lang="en-US" sz="19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050" y="1363528"/>
            <a:ext cx="2058711" cy="923008"/>
          </a:xfrm>
          <a:prstGeom prst="rect">
            <a:avLst/>
          </a:prstGeom>
        </p:spPr>
      </p:pic>
      <p:sp>
        <p:nvSpPr>
          <p:cNvPr id="93" name="Text 4"/>
          <p:cNvSpPr/>
          <p:nvPr/>
        </p:nvSpPr>
        <p:spPr>
          <a:xfrm>
            <a:off x="3962400" y="1448336"/>
            <a:ext cx="309370" cy="30956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b="1" dirty="0">
                <a:solidFill>
                  <a:srgbClr val="155B9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-120"/>
              </a:rPr>
              <a:t>02</a:t>
            </a:r>
            <a:endParaRPr lang="en-US" b="1" dirty="0">
              <a:solidFill>
                <a:srgbClr val="155B9F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-120"/>
            </a:endParaRPr>
          </a:p>
        </p:txBody>
      </p:sp>
      <p:sp>
        <p:nvSpPr>
          <p:cNvPr id="94" name="Text 5"/>
          <p:cNvSpPr/>
          <p:nvPr/>
        </p:nvSpPr>
        <p:spPr>
          <a:xfrm>
            <a:off x="3962400" y="1747605"/>
            <a:ext cx="1447800" cy="37146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1950" b="1" dirty="0">
                <a:solidFill>
                  <a:srgbClr val="1C1917"/>
                </a:solidFill>
                <a:latin typeface="微软雅黑" panose="020B0503020204020204" charset="-122"/>
                <a:ea typeface="微软雅黑" panose="020B0503020204020204" charset="-122"/>
              </a:rPr>
              <a:t>资本</a:t>
            </a:r>
            <a:endParaRPr lang="en-US" sz="19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5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194" y="1386708"/>
            <a:ext cx="2058711" cy="923008"/>
          </a:xfrm>
          <a:prstGeom prst="rect">
            <a:avLst/>
          </a:prstGeom>
        </p:spPr>
      </p:pic>
      <p:sp>
        <p:nvSpPr>
          <p:cNvPr id="96" name="Text 4"/>
          <p:cNvSpPr/>
          <p:nvPr/>
        </p:nvSpPr>
        <p:spPr>
          <a:xfrm>
            <a:off x="6553200" y="1447800"/>
            <a:ext cx="309370" cy="30956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b="1" dirty="0">
                <a:solidFill>
                  <a:srgbClr val="155B9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-120"/>
              </a:rPr>
              <a:t>03</a:t>
            </a:r>
            <a:endParaRPr lang="en-US" b="1" dirty="0">
              <a:solidFill>
                <a:srgbClr val="155B9F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-120"/>
            </a:endParaRPr>
          </a:p>
        </p:txBody>
      </p:sp>
      <p:sp>
        <p:nvSpPr>
          <p:cNvPr id="97" name="Text 5"/>
          <p:cNvSpPr/>
          <p:nvPr/>
        </p:nvSpPr>
        <p:spPr>
          <a:xfrm>
            <a:off x="6553200" y="1747069"/>
            <a:ext cx="1447800" cy="37146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1950" b="1" dirty="0">
                <a:solidFill>
                  <a:srgbClr val="1C1917"/>
                </a:solidFill>
                <a:latin typeface="微软雅黑" panose="020B0503020204020204" charset="-122"/>
                <a:ea typeface="微软雅黑" panose="020B0503020204020204" charset="-122"/>
              </a:rPr>
              <a:t>人才</a:t>
            </a:r>
            <a:endParaRPr lang="en-US" sz="19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8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9289" y="1362992"/>
            <a:ext cx="2058711" cy="923008"/>
          </a:xfrm>
          <a:prstGeom prst="rect">
            <a:avLst/>
          </a:prstGeom>
        </p:spPr>
      </p:pic>
      <p:sp>
        <p:nvSpPr>
          <p:cNvPr id="99" name="Text 4"/>
          <p:cNvSpPr/>
          <p:nvPr/>
        </p:nvSpPr>
        <p:spPr>
          <a:xfrm>
            <a:off x="8915400" y="1447800"/>
            <a:ext cx="309370" cy="30956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b="1" dirty="0">
                <a:solidFill>
                  <a:srgbClr val="155B9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-120"/>
              </a:rPr>
              <a:t>04</a:t>
            </a:r>
            <a:endParaRPr lang="en-US" b="1" dirty="0">
              <a:solidFill>
                <a:srgbClr val="155B9F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-120"/>
            </a:endParaRPr>
          </a:p>
        </p:txBody>
      </p:sp>
      <p:sp>
        <p:nvSpPr>
          <p:cNvPr id="100" name="Text 5"/>
          <p:cNvSpPr/>
          <p:nvPr/>
        </p:nvSpPr>
        <p:spPr>
          <a:xfrm>
            <a:off x="8915400" y="1747069"/>
            <a:ext cx="1447800" cy="37146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zh-CN" altLang="en-US" sz="1950" b="1" dirty="0">
                <a:solidFill>
                  <a:srgbClr val="1C1917"/>
                </a:solidFill>
                <a:latin typeface="微软雅黑" panose="020B0503020204020204" charset="-122"/>
                <a:ea typeface="微软雅黑" panose="020B0503020204020204" charset="-122"/>
              </a:rPr>
              <a:t>场景</a:t>
            </a:r>
            <a:endParaRPr lang="en-US" sz="19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1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1486820"/>
            <a:ext cx="266487" cy="266487"/>
          </a:xfrm>
          <a:prstGeom prst="rect">
            <a:avLst/>
          </a:prstGeom>
        </p:spPr>
      </p:pic>
      <p:pic>
        <p:nvPicPr>
          <p:cNvPr id="102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9872" y="1461008"/>
            <a:ext cx="337328" cy="260662"/>
          </a:xfrm>
          <a:prstGeom prst="rect">
            <a:avLst/>
          </a:prstGeom>
        </p:spPr>
      </p:pic>
      <p:pic>
        <p:nvPicPr>
          <p:cNvPr id="103" name="Imag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8859" y="1467309"/>
            <a:ext cx="270541" cy="270541"/>
          </a:xfrm>
          <a:prstGeom prst="rect">
            <a:avLst/>
          </a:prstGeom>
        </p:spPr>
      </p:pic>
      <p:sp>
        <p:nvSpPr>
          <p:cNvPr id="104" name="矩形 51"/>
          <p:cNvSpPr/>
          <p:nvPr/>
        </p:nvSpPr>
        <p:spPr>
          <a:xfrm>
            <a:off x="1295400" y="2191504"/>
            <a:ext cx="9389461" cy="396000"/>
          </a:xfrm>
          <a:prstGeom prst="rect">
            <a:avLst/>
          </a:prstGeom>
          <a:solidFill>
            <a:srgbClr val="176BAA"/>
          </a:solidFill>
          <a:ln w="25400" cap="flat" cmpd="sng">
            <a:noFill/>
            <a:prstDash val="solid"/>
            <a:round/>
          </a:ln>
        </p:spPr>
        <p:txBody>
          <a:bodyPr vert="horz" wrap="square" lIns="254000" tIns="0" rIns="254000" bIns="0" rtlCol="0" anchor="ctr" anchorCtr="0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同一地理空间   →   紧密协作   →   快速试错   →   新域新质规模化发展 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5" name="object 10"/>
          <p:cNvSpPr txBox="1"/>
          <p:nvPr/>
        </p:nvSpPr>
        <p:spPr>
          <a:xfrm>
            <a:off x="276117" y="2656330"/>
            <a:ext cx="3639820" cy="468000"/>
          </a:xfrm>
          <a:prstGeom prst="rect">
            <a:avLst/>
          </a:prstGeom>
          <a:solidFill>
            <a:srgbClr val="6BA3C8"/>
          </a:solidFill>
          <a:ln w="9525">
            <a:solidFill>
              <a:srgbClr val="0753A1"/>
            </a:solidFill>
          </a:ln>
        </p:spPr>
        <p:txBody>
          <a:bodyPr vert="horz" wrap="square" lIns="0" tIns="24765" rIns="0" bIns="0" rtlCol="0" anchor="ctr" anchorCtr="0">
            <a:noAutofit/>
          </a:bodyPr>
          <a:lstStyle/>
          <a:p>
            <a:pPr marL="129540" marR="121920" algn="ctr">
              <a:lnSpc>
                <a:spcPts val="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个百强集群，连续四年全球第一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6" name="Text 4"/>
          <p:cNvSpPr/>
          <p:nvPr/>
        </p:nvSpPr>
        <p:spPr>
          <a:xfrm>
            <a:off x="410737" y="3342543"/>
            <a:ext cx="680379" cy="62151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753A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25</a:t>
            </a:r>
            <a:endParaRPr lang="en-US" sz="2000" b="1" dirty="0">
              <a:solidFill>
                <a:srgbClr val="0753A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107" name="Text 5"/>
          <p:cNvSpPr/>
          <p:nvPr/>
        </p:nvSpPr>
        <p:spPr>
          <a:xfrm>
            <a:off x="1214754" y="3486087"/>
            <a:ext cx="1939183" cy="33443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92524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个</a:t>
            </a:r>
            <a:r>
              <a:rPr lang="zh-CN" altLang="en-US" sz="1600" dirty="0">
                <a:solidFill>
                  <a:srgbClr val="292524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创新</a:t>
            </a:r>
            <a:r>
              <a:rPr lang="en-US" sz="1600" dirty="0">
                <a:solidFill>
                  <a:srgbClr val="292524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集群进入全球百强</a:t>
            </a:r>
            <a:endParaRPr 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8" name="Text 7"/>
          <p:cNvSpPr/>
          <p:nvPr/>
        </p:nvSpPr>
        <p:spPr>
          <a:xfrm>
            <a:off x="416157" y="4050955"/>
            <a:ext cx="587319" cy="52270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r>
              <a:rPr lang="en-US" b="1" dirty="0">
                <a:solidFill>
                  <a:srgbClr val="155B9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TOP1</a:t>
            </a:r>
            <a:r>
              <a:rPr lang="en-US" altLang="zh-CN" b="1" dirty="0">
                <a:solidFill>
                  <a:srgbClr val="155B9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 </a:t>
            </a:r>
            <a:endParaRPr lang="en-US" altLang="zh-CN" b="1" dirty="0">
              <a:solidFill>
                <a:srgbClr val="155B9F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109" name="Text 8"/>
          <p:cNvSpPr/>
          <p:nvPr/>
        </p:nvSpPr>
        <p:spPr>
          <a:xfrm>
            <a:off x="1233387" y="4163031"/>
            <a:ext cx="1847433" cy="33443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深圳—香港—广州集群</a:t>
            </a:r>
            <a:endParaRPr 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Text 11"/>
          <p:cNvSpPr/>
          <p:nvPr/>
        </p:nvSpPr>
        <p:spPr>
          <a:xfrm>
            <a:off x="530420" y="4747881"/>
            <a:ext cx="247263" cy="41909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753A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4</a:t>
            </a:r>
            <a:endParaRPr lang="en-US" sz="2000" b="1" dirty="0">
              <a:solidFill>
                <a:srgbClr val="0753A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111" name="Text 12"/>
          <p:cNvSpPr/>
          <p:nvPr/>
        </p:nvSpPr>
        <p:spPr>
          <a:xfrm>
            <a:off x="1233387" y="4767166"/>
            <a:ext cx="1847432" cy="38052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年连续位居全球第一</a:t>
            </a:r>
            <a:endParaRPr 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Text 13"/>
          <p:cNvSpPr/>
          <p:nvPr/>
        </p:nvSpPr>
        <p:spPr>
          <a:xfrm>
            <a:off x="1233170" y="5106670"/>
            <a:ext cx="1814830" cy="381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上榜集群数量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13" name="Text 14"/>
          <p:cNvSpPr/>
          <p:nvPr/>
        </p:nvSpPr>
        <p:spPr>
          <a:xfrm>
            <a:off x="563137" y="5640399"/>
            <a:ext cx="247263" cy="41909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753A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2</a:t>
            </a:r>
            <a:endParaRPr lang="en-US" sz="2000" b="1" dirty="0">
              <a:solidFill>
                <a:srgbClr val="0753A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114" name="Text 15"/>
          <p:cNvSpPr/>
          <p:nvPr/>
        </p:nvSpPr>
        <p:spPr>
          <a:xfrm>
            <a:off x="1235303" y="5647539"/>
            <a:ext cx="1537634" cy="40481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92524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年蝉联百强集群榜首</a:t>
            </a:r>
            <a:endParaRPr 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5" name="Text 16"/>
          <p:cNvSpPr/>
          <p:nvPr/>
        </p:nvSpPr>
        <p:spPr>
          <a:xfrm>
            <a:off x="1233170" y="6051550"/>
            <a:ext cx="1814830" cy="23876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“深圳—香港—广州”集群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pitchFamily="34" charset="-122"/>
              <a:ea typeface="等线" panose="02010600030101010101" pitchFamily="34" charset="-122"/>
              <a:cs typeface="等线" panose="02010600030101010101" pitchFamily="34" charset="-120"/>
            </a:endParaRPr>
          </a:p>
        </p:txBody>
      </p:sp>
      <p:sp>
        <p:nvSpPr>
          <p:cNvPr id="116" name="object 10"/>
          <p:cNvSpPr txBox="1"/>
          <p:nvPr/>
        </p:nvSpPr>
        <p:spPr>
          <a:xfrm>
            <a:off x="4248297" y="2656330"/>
            <a:ext cx="3639820" cy="468000"/>
          </a:xfrm>
          <a:prstGeom prst="rect">
            <a:avLst/>
          </a:prstGeom>
          <a:solidFill>
            <a:srgbClr val="6BA3C8"/>
          </a:solidFill>
          <a:ln w="9525">
            <a:solidFill>
              <a:srgbClr val="0753A1"/>
            </a:solidFill>
          </a:ln>
        </p:spPr>
        <p:txBody>
          <a:bodyPr vert="horz" wrap="square" lIns="0" tIns="24765" rIns="0" bIns="0" rtlCol="0" anchor="ctr" anchorCtr="0">
            <a:noAutofit/>
          </a:bodyPr>
          <a:lstStyle/>
          <a:p>
            <a:pPr marL="129540" marR="121920" algn="ctr">
              <a:lnSpc>
                <a:spcPts val="2000"/>
              </a:lnSpc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政策、先导区、国家集群叠加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7" name="Text 4"/>
          <p:cNvSpPr/>
          <p:nvPr/>
        </p:nvSpPr>
        <p:spPr>
          <a:xfrm>
            <a:off x="4553493" y="3430661"/>
            <a:ext cx="609204" cy="53338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753A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20+</a:t>
            </a:r>
            <a:endParaRPr lang="en-US" sz="2000" b="1" dirty="0">
              <a:solidFill>
                <a:srgbClr val="0753A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118" name="Text 6"/>
          <p:cNvSpPr/>
          <p:nvPr/>
        </p:nvSpPr>
        <p:spPr>
          <a:xfrm>
            <a:off x="5438118" y="3498196"/>
            <a:ext cx="2385375" cy="41511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省份已出台新兴产业与未来产</a:t>
            </a:r>
            <a:endParaRPr lang="en-US" sz="1400" dirty="0"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  <a:p>
            <a:pPr marL="0" indent="0" algn="l">
              <a:buNone/>
            </a:pPr>
            <a:r>
              <a:rPr lang="en-US" sz="14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业相关文件</a:t>
            </a: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9" name="Text 9"/>
          <p:cNvSpPr/>
          <p:nvPr/>
        </p:nvSpPr>
        <p:spPr>
          <a:xfrm>
            <a:off x="4386549" y="4116448"/>
            <a:ext cx="1146954" cy="38046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0753A1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京沪浙</a:t>
            </a:r>
            <a:endParaRPr lang="en-US" b="1" dirty="0">
              <a:solidFill>
                <a:srgbClr val="0753A1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</p:txBody>
      </p:sp>
      <p:sp>
        <p:nvSpPr>
          <p:cNvPr id="120" name="Text 10"/>
          <p:cNvSpPr/>
          <p:nvPr/>
        </p:nvSpPr>
        <p:spPr>
          <a:xfrm>
            <a:off x="5452454" y="4180828"/>
            <a:ext cx="2315379" cy="25170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等地建成一批未来产业先导区</a:t>
            </a: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1" name="Text 13"/>
          <p:cNvSpPr/>
          <p:nvPr/>
        </p:nvSpPr>
        <p:spPr>
          <a:xfrm>
            <a:off x="4643146" y="4697193"/>
            <a:ext cx="793278" cy="53338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753A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80</a:t>
            </a:r>
            <a:endParaRPr lang="en-US" sz="2000" b="1" dirty="0">
              <a:solidFill>
                <a:srgbClr val="0753A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122" name="Text 14"/>
          <p:cNvSpPr/>
          <p:nvPr/>
        </p:nvSpPr>
        <p:spPr>
          <a:xfrm>
            <a:off x="5422575" y="4764456"/>
            <a:ext cx="2454901" cy="398862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个国家先进制造业集群，扎根</a:t>
            </a:r>
            <a:endParaRPr lang="en-US" sz="1400" dirty="0"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  <a:p>
            <a:pPr marL="0" indent="0" algn="l">
              <a:buNone/>
            </a:pPr>
            <a:r>
              <a:rPr lang="en-US" sz="14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 26 个省级行政区</a:t>
            </a: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3" name="Text 17"/>
          <p:cNvSpPr/>
          <p:nvPr/>
        </p:nvSpPr>
        <p:spPr>
          <a:xfrm>
            <a:off x="4324497" y="5416410"/>
            <a:ext cx="917088" cy="38046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753A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1700+</a:t>
            </a:r>
            <a:endParaRPr lang="en-US" sz="2000" b="1" dirty="0">
              <a:solidFill>
                <a:srgbClr val="0753A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124" name="Text 19"/>
          <p:cNvSpPr/>
          <p:nvPr/>
        </p:nvSpPr>
        <p:spPr>
          <a:xfrm>
            <a:off x="5467497" y="5460567"/>
            <a:ext cx="1341931" cy="292153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家国家级创新载体</a:t>
            </a: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5" name="Text 20"/>
          <p:cNvSpPr/>
          <p:nvPr/>
        </p:nvSpPr>
        <p:spPr>
          <a:xfrm>
            <a:off x="4338198" y="6036703"/>
            <a:ext cx="976570" cy="38046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753A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3000+</a:t>
            </a:r>
            <a:endParaRPr lang="en-US" sz="2000" b="1" dirty="0">
              <a:solidFill>
                <a:srgbClr val="0753A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126" name="Text 22"/>
          <p:cNvSpPr/>
          <p:nvPr/>
        </p:nvSpPr>
        <p:spPr>
          <a:xfrm>
            <a:off x="5484519" y="6141213"/>
            <a:ext cx="809224" cy="17144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个公共服务平台</a:t>
            </a: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7" name="矩形 144"/>
          <p:cNvSpPr/>
          <p:nvPr/>
        </p:nvSpPr>
        <p:spPr>
          <a:xfrm>
            <a:off x="276118" y="2657966"/>
            <a:ext cx="3639820" cy="3877411"/>
          </a:xfrm>
          <a:prstGeom prst="rect">
            <a:avLst/>
          </a:prstGeom>
          <a:noFill/>
          <a:ln>
            <a:solidFill>
              <a:srgbClr val="0753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8" name="矩形 145"/>
          <p:cNvSpPr/>
          <p:nvPr/>
        </p:nvSpPr>
        <p:spPr>
          <a:xfrm>
            <a:off x="4248296" y="2657966"/>
            <a:ext cx="3639820" cy="3877411"/>
          </a:xfrm>
          <a:prstGeom prst="rect">
            <a:avLst/>
          </a:prstGeom>
          <a:noFill/>
          <a:ln>
            <a:solidFill>
              <a:srgbClr val="0753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9" name="object 10"/>
          <p:cNvSpPr txBox="1"/>
          <p:nvPr/>
        </p:nvSpPr>
        <p:spPr>
          <a:xfrm>
            <a:off x="8220474" y="2656330"/>
            <a:ext cx="3621532" cy="468000"/>
          </a:xfrm>
          <a:prstGeom prst="rect">
            <a:avLst/>
          </a:prstGeom>
          <a:solidFill>
            <a:srgbClr val="6BA3C8"/>
          </a:solidFill>
          <a:ln w="9525">
            <a:solidFill>
              <a:srgbClr val="0753A1"/>
            </a:solidFill>
          </a:ln>
        </p:spPr>
        <p:txBody>
          <a:bodyPr vert="horz" wrap="square" lIns="0" tIns="24765" rIns="0" bIns="0" rtlCol="0" anchor="ctr" anchorCtr="0">
            <a:noAutofit/>
          </a:bodyPr>
          <a:lstStyle/>
          <a:p>
            <a:pPr marL="129540" marR="121920" algn="ctr">
              <a:lnSpc>
                <a:spcPts val="2000"/>
              </a:lnSpc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深圳用一条产业链跑通低空经济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0" name="Text 4"/>
          <p:cNvSpPr/>
          <p:nvPr/>
        </p:nvSpPr>
        <p:spPr>
          <a:xfrm>
            <a:off x="8382000" y="3524265"/>
            <a:ext cx="1323561" cy="59053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753A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1700+</a:t>
            </a:r>
            <a:endParaRPr lang="en-US" sz="2000" b="1" dirty="0">
              <a:solidFill>
                <a:srgbClr val="0753A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131" name="Text 6"/>
          <p:cNvSpPr/>
          <p:nvPr/>
        </p:nvSpPr>
        <p:spPr>
          <a:xfrm>
            <a:off x="9822166" y="3581400"/>
            <a:ext cx="1918349" cy="41076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家低空经济产业链企业</a:t>
            </a:r>
            <a:endParaRPr lang="en-US" sz="1400" dirty="0">
              <a:latin typeface="微软雅黑" panose="020B0503020204020204" charset="-122"/>
              <a:ea typeface="微软雅黑" panose="020B0503020204020204" charset="-122"/>
              <a:cs typeface="等线" panose="02010600030101010101" pitchFamily="34" charset="-120"/>
            </a:endParaRPr>
          </a:p>
          <a:p>
            <a:pPr marL="0" indent="0" algn="l">
              <a:buNone/>
            </a:pPr>
            <a:r>
              <a:rPr lang="en-US" sz="14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集聚深圳</a:t>
            </a:r>
            <a:endParaRPr 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2" name="Text 7"/>
          <p:cNvSpPr/>
          <p:nvPr/>
        </p:nvSpPr>
        <p:spPr>
          <a:xfrm>
            <a:off x="8402615" y="4267200"/>
            <a:ext cx="3408385" cy="73737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latin typeface="微软雅黑" panose="020B0503020204020204" charset="-122"/>
                <a:ea typeface="微软雅黑" panose="020B0503020204020204" charset="-122"/>
                <a:cs typeface="等线" panose="02010600030101010101" pitchFamily="34" charset="-120"/>
              </a:rPr>
              <a:t>覆盖整机制造、飞控系统、</a:t>
            </a:r>
            <a:r>
              <a:rPr lang="zh-CN" altLang="zh-CN" sz="1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电池动力、空</a:t>
            </a:r>
            <a:endParaRPr lang="zh-CN" altLang="zh-CN" sz="1400" kern="100" dirty="0"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1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域管理、场景运营等</a:t>
            </a:r>
            <a:r>
              <a:rPr lang="zh-CN" altLang="zh-CN" sz="14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完整链条。</a:t>
            </a:r>
            <a:endParaRPr 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3" name="Text 7"/>
          <p:cNvSpPr/>
          <p:nvPr/>
        </p:nvSpPr>
        <p:spPr>
          <a:xfrm>
            <a:off x="8402614" y="5266149"/>
            <a:ext cx="3408385" cy="105845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14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亿航智能</a:t>
            </a:r>
            <a:r>
              <a:rPr lang="en-US" altLang="zh-CN" sz="1400" b="1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EH216-S</a:t>
            </a:r>
            <a:r>
              <a:rPr lang="zh-CN" altLang="zh-CN" sz="1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在不到三年内走完取证</a:t>
            </a:r>
            <a:endParaRPr lang="en-US" altLang="zh-CN" sz="1400" kern="100" dirty="0"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1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到运营全过程，成为</a:t>
            </a:r>
            <a:r>
              <a:rPr lang="zh-CN" altLang="zh-CN" sz="14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全球首个</a:t>
            </a:r>
            <a:r>
              <a:rPr lang="zh-CN" altLang="zh-CN" sz="1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“四证集齐”</a:t>
            </a:r>
            <a:endParaRPr lang="en-US" altLang="zh-CN" sz="1400" kern="100" dirty="0"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1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的载人</a:t>
            </a:r>
            <a:r>
              <a:rPr lang="en-US" altLang="zh-CN" sz="1400" kern="100" dirty="0">
                <a:effectLst/>
                <a:latin typeface="微软雅黑" panose="020B0503020204020204" charset="-122"/>
                <a:ea typeface="微软雅黑" panose="020B0503020204020204" charset="-122"/>
              </a:rPr>
              <a:t>eVTOL</a:t>
            </a:r>
            <a:r>
              <a:rPr lang="zh-CN" altLang="zh-CN" sz="1400" kern="100" dirty="0">
                <a:effectLst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企业。</a:t>
            </a:r>
            <a:endParaRPr 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4" name="矩形 146"/>
          <p:cNvSpPr/>
          <p:nvPr/>
        </p:nvSpPr>
        <p:spPr>
          <a:xfrm>
            <a:off x="8211820" y="2657966"/>
            <a:ext cx="3639820" cy="3877310"/>
          </a:xfrm>
          <a:prstGeom prst="rect">
            <a:avLst/>
          </a:prstGeom>
          <a:noFill/>
          <a:ln>
            <a:solidFill>
              <a:srgbClr val="0753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5" name="科技主题图标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60000" y="115000"/>
            <a:ext cx="300000" cy="300000"/>
          </a:xfrm>
          <a:prstGeom prst="rect">
            <a:avLst/>
          </a:prstGeom>
        </p:spPr>
      </p:pic>
      <p:pic>
        <p:nvPicPr>
          <p:cNvPr id="136" name="赛迪标识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286" y="109737"/>
            <a:ext cx="1221213" cy="42276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"/>
            <a:ext cx="12191365" cy="6859270"/>
          </a:xfrm>
          <a:prstGeom prst="rect">
            <a:avLst/>
          </a:prstGeom>
          <a:noFill/>
        </p:spPr>
      </p:pic>
      <p:sp>
        <p:nvSpPr>
          <p:cNvPr id="139" name="object 4"/>
          <p:cNvSpPr txBox="1"/>
          <p:nvPr/>
        </p:nvSpPr>
        <p:spPr>
          <a:xfrm>
            <a:off x="-635" y="2667000"/>
            <a:ext cx="1219581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4800" b="1" spc="26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新域新质 </a:t>
            </a:r>
            <a:r>
              <a:rPr lang="en-US" altLang="zh-CN" sz="4800" b="1" spc="26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4800" b="1" spc="26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未来已来</a:t>
            </a:r>
            <a:endParaRPr lang="zh-CN" altLang="en-US" sz="4800" b="1" spc="26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0" name="object 7"/>
          <p:cNvSpPr txBox="1"/>
          <p:nvPr/>
        </p:nvSpPr>
        <p:spPr>
          <a:xfrm>
            <a:off x="4038469" y="4648073"/>
            <a:ext cx="3987800" cy="887095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20"/>
              </a:spcBef>
            </a:pP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中国电子信息产业发展研究院</a:t>
            </a:r>
            <a:endParaRPr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R="22860" algn="ctr">
              <a:lnSpc>
                <a:spcPct val="100000"/>
              </a:lnSpc>
              <a:spcBef>
                <a:spcPts val="770"/>
              </a:spcBef>
            </a:pPr>
            <a:r>
              <a:rPr sz="1800" spc="-1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http://www.ccidgroup.com/</a:t>
            </a:r>
            <a:endParaRPr sz="1800" spc="-1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1" name="object 4"/>
          <p:cNvSpPr/>
          <p:nvPr/>
        </p:nvSpPr>
        <p:spPr>
          <a:xfrm>
            <a:off x="112286" y="109737"/>
            <a:ext cx="1221213" cy="4227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2026-11-01T16:42:05Z</dcterms:created>
  <dcterms:modified xsi:type="dcterms:W3CDTF">2026-11-01T16:42:05Z</dcterms:modified>
</cp:coreProperties>
</file>